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57" r:id="rId3"/>
    <p:sldId id="262" r:id="rId4"/>
    <p:sldId id="258" r:id="rId5"/>
    <p:sldId id="332" r:id="rId6"/>
    <p:sldId id="259" r:id="rId7"/>
    <p:sldId id="260" r:id="rId8"/>
    <p:sldId id="261" r:id="rId9"/>
    <p:sldId id="263" r:id="rId10"/>
    <p:sldId id="264" r:id="rId11"/>
    <p:sldId id="267" r:id="rId12"/>
    <p:sldId id="269"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55" r:id="rId43"/>
    <p:sldId id="298" r:id="rId44"/>
    <p:sldId id="299" r:id="rId45"/>
    <p:sldId id="351" r:id="rId46"/>
    <p:sldId id="352" r:id="rId47"/>
    <p:sldId id="300" r:id="rId48"/>
    <p:sldId id="353" r:id="rId49"/>
    <p:sldId id="301" r:id="rId50"/>
    <p:sldId id="354"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33" r:id="rId66"/>
    <p:sldId id="317" r:id="rId67"/>
    <p:sldId id="318" r:id="rId68"/>
    <p:sldId id="319" r:id="rId69"/>
    <p:sldId id="320" r:id="rId70"/>
    <p:sldId id="324" r:id="rId71"/>
    <p:sldId id="322" r:id="rId72"/>
    <p:sldId id="323" r:id="rId73"/>
    <p:sldId id="325" r:id="rId74"/>
    <p:sldId id="326" r:id="rId75"/>
    <p:sldId id="327" r:id="rId76"/>
    <p:sldId id="328" r:id="rId77"/>
    <p:sldId id="330" r:id="rId78"/>
    <p:sldId id="329" r:id="rId79"/>
    <p:sldId id="331"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36" y="19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177F6E-5463-4484-BBCB-001D61CD9C58}" type="datetimeFigureOut">
              <a:rPr lang="en-US" smtClean="0"/>
              <a:pPr/>
              <a:t>8/8/2022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3AFFA-BBB7-4321-BC14-7E2132630A3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D3AFFA-BBB7-4321-BC14-7E2132630A3E}" type="slidenum">
              <a:rPr lang="en-US" smtClean="0"/>
              <a:pPr/>
              <a:t>86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ideo" Target="file:///G:\class%202021\Data%20science\ppt\kernel-density-estimation.mp4"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Visualization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295400"/>
            <a:ext cx="8229600" cy="5029200"/>
          </a:xfrm>
        </p:spPr>
        <p:txBody>
          <a:bodyPr>
            <a:normAutofit/>
          </a:bodyPr>
          <a:lstStyle/>
          <a:p>
            <a:pPr algn="just"/>
            <a:r>
              <a:rPr lang="en-US" sz="2400" dirty="0" smtClean="0"/>
              <a:t>Line chart can be used to show the evolution of one (like above) or several variables. Here is an example showing the evolution of three baby name frequencies in the US between 1880 and 2015. Note that this works well for a low number of group to display. With more than a few, the graphic get cluttered and becomes unreadable. This is called a spaghetti chart.                                                                                                        </a:t>
            </a:r>
            <a:r>
              <a:rPr lang="en-US" sz="3600" dirty="0" smtClean="0"/>
              <a:t> </a:t>
            </a:r>
          </a:p>
          <a:p>
            <a:endParaRPr lang="en-US" sz="3600" dirty="0"/>
          </a:p>
        </p:txBody>
      </p:sp>
      <p:pic>
        <p:nvPicPr>
          <p:cNvPr id="4" name="Picture 3" descr="unnamed-chunk-2-1.png"/>
          <p:cNvPicPr>
            <a:picLocks noChangeAspect="1"/>
          </p:cNvPicPr>
          <p:nvPr/>
        </p:nvPicPr>
        <p:blipFill>
          <a:blip r:embed="rId2" cstate="print"/>
          <a:stretch>
            <a:fillRect/>
          </a:stretch>
        </p:blipFill>
        <p:spPr>
          <a:xfrm>
            <a:off x="2133600" y="3810000"/>
            <a:ext cx="6324600"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4000" dirty="0" smtClean="0"/>
              <a:t>Variation</a:t>
            </a:r>
            <a:endParaRPr lang="en-US" dirty="0"/>
          </a:p>
        </p:txBody>
      </p:sp>
      <p:sp>
        <p:nvSpPr>
          <p:cNvPr id="3" name="Content Placeholder 2"/>
          <p:cNvSpPr>
            <a:spLocks noGrp="1"/>
          </p:cNvSpPr>
          <p:nvPr>
            <p:ph idx="1"/>
          </p:nvPr>
        </p:nvSpPr>
        <p:spPr>
          <a:xfrm>
            <a:off x="457200" y="1219200"/>
            <a:ext cx="8229600" cy="4525963"/>
          </a:xfrm>
        </p:spPr>
        <p:txBody>
          <a:bodyPr>
            <a:normAutofit/>
          </a:bodyPr>
          <a:lstStyle/>
          <a:p>
            <a:pPr algn="just"/>
            <a:r>
              <a:rPr lang="en-US" sz="2400" dirty="0" smtClean="0"/>
              <a:t>If the number of data points is low, it is advised to represent each individual observation with a dot. It allows to understand when exactly the observation have been made:</a:t>
            </a:r>
          </a:p>
          <a:p>
            <a:endParaRPr lang="en-US" sz="2000" dirty="0"/>
          </a:p>
        </p:txBody>
      </p:sp>
      <p:pic>
        <p:nvPicPr>
          <p:cNvPr id="4" name="Picture 3" descr="unnamed-chunk-3-1.png"/>
          <p:cNvPicPr>
            <a:picLocks noChangeAspect="1"/>
          </p:cNvPicPr>
          <p:nvPr/>
        </p:nvPicPr>
        <p:blipFill>
          <a:blip r:embed="rId2" cstate="print"/>
          <a:stretch>
            <a:fillRect/>
          </a:stretch>
        </p:blipFill>
        <p:spPr>
          <a:xfrm>
            <a:off x="838200" y="2590800"/>
            <a:ext cx="76962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When</a:t>
            </a:r>
            <a:r>
              <a:rPr lang="en-US" dirty="0" smtClean="0"/>
              <a:t> to Use a Line Chart</a:t>
            </a:r>
            <a:endParaRPr lang="en-US" dirty="0"/>
          </a:p>
        </p:txBody>
      </p:sp>
      <p:sp>
        <p:nvSpPr>
          <p:cNvPr id="3" name="Content Placeholder 2"/>
          <p:cNvSpPr>
            <a:spLocks noGrp="1"/>
          </p:cNvSpPr>
          <p:nvPr>
            <p:ph idx="1"/>
          </p:nvPr>
        </p:nvSpPr>
        <p:spPr/>
        <p:txBody>
          <a:bodyPr>
            <a:normAutofit/>
          </a:bodyPr>
          <a:lstStyle/>
          <a:p>
            <a:pPr algn="just"/>
            <a:r>
              <a:rPr lang="en-US" sz="2400" dirty="0" smtClean="0"/>
              <a:t>If seeing the trend of your data is the goal, then this is the chart to use. Line charts show time-series relationships using continuous data (that which is measured and has a value within a range). They allow a quick assessment of acceleration (lines curving upward), deceleration (lines curving downward), and volatility (up/down frequency). They are excellent for tracking multiple data sets on the same chart to see any correlation in trends.</a:t>
            </a:r>
            <a:endParaRPr 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Common caveats</a:t>
            </a:r>
            <a:endParaRPr lang="en-US" sz="4000" dirty="0"/>
          </a:p>
        </p:txBody>
      </p:sp>
      <p:sp>
        <p:nvSpPr>
          <p:cNvPr id="5" name="Content Placeholder 4"/>
          <p:cNvSpPr>
            <a:spLocks noGrp="1"/>
          </p:cNvSpPr>
          <p:nvPr>
            <p:ph idx="1"/>
          </p:nvPr>
        </p:nvSpPr>
        <p:spPr>
          <a:xfrm>
            <a:off x="457200" y="1600200"/>
            <a:ext cx="8229600" cy="5029200"/>
          </a:xfrm>
        </p:spPr>
        <p:txBody>
          <a:bodyPr>
            <a:normAutofit/>
          </a:bodyPr>
          <a:lstStyle/>
          <a:p>
            <a:r>
              <a:rPr lang="en-US" sz="2400" b="1" dirty="0" smtClean="0"/>
              <a:t>Include a Zero Baseline if Possible</a:t>
            </a:r>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pPr algn="just"/>
            <a:endParaRPr lang="en-US" sz="2400" dirty="0" smtClean="0"/>
          </a:p>
          <a:p>
            <a:pPr algn="just"/>
            <a:r>
              <a:rPr lang="en-US" sz="2400" dirty="0" smtClean="0"/>
              <a:t>Although a line chart does not have to start at a zero baseline, it should be included if possible. If relatively small fluctuations in data are meaningful (e.g., stock market data), you may truncate the scale to showcase these variances.</a:t>
            </a:r>
            <a:endParaRPr lang="en-US" sz="2400" dirty="0"/>
          </a:p>
        </p:txBody>
      </p:sp>
      <p:pic>
        <p:nvPicPr>
          <p:cNvPr id="6" name="Picture 5" descr="Screen-Shot-2014-12-22-at-3.32.38-PM.png"/>
          <p:cNvPicPr>
            <a:picLocks noChangeAspect="1"/>
          </p:cNvPicPr>
          <p:nvPr/>
        </p:nvPicPr>
        <p:blipFill>
          <a:blip r:embed="rId2" cstate="print"/>
          <a:stretch>
            <a:fillRect/>
          </a:stretch>
        </p:blipFill>
        <p:spPr>
          <a:xfrm>
            <a:off x="2971800" y="2057400"/>
            <a:ext cx="5486400" cy="23622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600200"/>
            <a:ext cx="8229600" cy="5105400"/>
          </a:xfrm>
        </p:spPr>
        <p:txBody>
          <a:bodyPr/>
          <a:lstStyle/>
          <a:p>
            <a:r>
              <a:rPr lang="en-US" b="1" dirty="0" smtClean="0"/>
              <a:t> </a:t>
            </a:r>
            <a:r>
              <a:rPr lang="en-US" sz="2400" b="1" dirty="0" smtClean="0"/>
              <a:t>Label Lines Directly</a:t>
            </a:r>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pPr algn="just">
              <a:buNone/>
            </a:pPr>
            <a:r>
              <a:rPr lang="en-US" sz="2400" dirty="0" smtClean="0"/>
              <a:t>	This lets readers quickly identify lines and corresponding labels instead of referencing a legend.</a:t>
            </a:r>
            <a:endParaRPr lang="en-US" sz="2400" dirty="0"/>
          </a:p>
        </p:txBody>
      </p:sp>
      <p:pic>
        <p:nvPicPr>
          <p:cNvPr id="4" name="Picture 3" descr="Screen-Shot-2014-12-22-at-3.32.56-PM.png"/>
          <p:cNvPicPr>
            <a:picLocks noChangeAspect="1"/>
          </p:cNvPicPr>
          <p:nvPr/>
        </p:nvPicPr>
        <p:blipFill>
          <a:blip r:embed="rId2" cstate="print"/>
          <a:stretch>
            <a:fillRect/>
          </a:stretch>
        </p:blipFill>
        <p:spPr>
          <a:xfrm>
            <a:off x="2819400" y="2209800"/>
            <a:ext cx="5638800" cy="24351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2014-12-22-at-3.33.09-PM.png"/>
          <p:cNvPicPr>
            <a:picLocks noChangeAspect="1"/>
          </p:cNvPicPr>
          <p:nvPr/>
        </p:nvPicPr>
        <p:blipFill>
          <a:blip r:embed="rId2" cstate="print"/>
          <a:stretch>
            <a:fillRect/>
          </a:stretch>
        </p:blipFill>
        <p:spPr>
          <a:xfrm>
            <a:off x="3276600" y="1143000"/>
            <a:ext cx="5181600" cy="2434359"/>
          </a:xfrm>
          <a:prstGeom prst="rect">
            <a:avLst/>
          </a:prstGeom>
        </p:spPr>
      </p:pic>
      <p:sp>
        <p:nvSpPr>
          <p:cNvPr id="2" name="Title 1"/>
          <p:cNvSpPr>
            <a:spLocks noGrp="1"/>
          </p:cNvSpPr>
          <p:nvPr>
            <p:ph type="title"/>
          </p:nvPr>
        </p:nvSpPr>
        <p:spPr>
          <a:xfrm>
            <a:off x="457200" y="-76200"/>
            <a:ext cx="8229600" cy="1143000"/>
          </a:xfrm>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381000" y="1066800"/>
            <a:ext cx="8229600" cy="5410200"/>
          </a:xfrm>
        </p:spPr>
        <p:txBody>
          <a:bodyPr>
            <a:noAutofit/>
          </a:bodyPr>
          <a:lstStyle/>
          <a:p>
            <a:pPr algn="just"/>
            <a:r>
              <a:rPr lang="en-US" sz="2400" b="1" dirty="0" smtClean="0"/>
              <a:t>Use the Right Height</a:t>
            </a:r>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r>
              <a:rPr lang="en-US" sz="2400" dirty="0" smtClean="0"/>
              <a:t>If you need to compare the evolution of 2 different variables, do not use dual axis. Indeed dual axis can show very different results depending on what range you apply to the axis. </a:t>
            </a:r>
          </a:p>
          <a:p>
            <a:pPr algn="just"/>
            <a:r>
              <a:rPr lang="en-US" sz="2400" dirty="0" smtClean="0"/>
              <a:t>Mind the spaghetti chart: too many lines make the chart unreadable.</a:t>
            </a:r>
          </a:p>
          <a:p>
            <a:pPr algn="just"/>
            <a:r>
              <a:rPr lang="en-US" sz="2400" dirty="0" smtClean="0"/>
              <a:t>Think about the aspect ratio of the graphic, extreme ratio make the chart unreadable.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 Chart</a:t>
            </a:r>
            <a:endParaRPr lang="en-US" dirty="0"/>
          </a:p>
        </p:txBody>
      </p:sp>
      <p:sp>
        <p:nvSpPr>
          <p:cNvPr id="3" name="Content Placeholder 2"/>
          <p:cNvSpPr>
            <a:spLocks noGrp="1"/>
          </p:cNvSpPr>
          <p:nvPr>
            <p:ph idx="1"/>
          </p:nvPr>
        </p:nvSpPr>
        <p:spPr/>
        <p:txBody>
          <a:bodyPr>
            <a:noAutofit/>
          </a:bodyPr>
          <a:lstStyle/>
          <a:p>
            <a:pPr algn="just"/>
            <a:r>
              <a:rPr lang="en-US" sz="2400" dirty="0" smtClean="0"/>
              <a:t>Pie charts are one of the oldest and most popular ways to visualize data. This classic chart is the perfect example of the power of data visualization: a simple, easy-to-understand presentation that helps readers instantly identify the parts of a whole.</a:t>
            </a:r>
          </a:p>
          <a:p>
            <a:pPr algn="just"/>
            <a:r>
              <a:rPr lang="en-US" sz="2400" dirty="0" smtClean="0"/>
              <a:t>The typical pie chart is divided into sections that illustrate a numerical proportion. Each section expresses its quantity through the size of the central angle in proportion to the others. What makes this visually powerful is that the central angle, the outside arc length, and the area these define all proportionally correspond to the quantity they represent.</a:t>
            </a:r>
            <a:endParaRPr 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1414462" y="1867694"/>
            <a:ext cx="6315075"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a Pie Chart</a:t>
            </a:r>
            <a:endParaRPr lang="en-US" dirty="0"/>
          </a:p>
        </p:txBody>
      </p:sp>
      <p:sp>
        <p:nvSpPr>
          <p:cNvPr id="3" name="Content Placeholder 2"/>
          <p:cNvSpPr>
            <a:spLocks noGrp="1"/>
          </p:cNvSpPr>
          <p:nvPr>
            <p:ph idx="1"/>
          </p:nvPr>
        </p:nvSpPr>
        <p:spPr/>
        <p:txBody>
          <a:bodyPr>
            <a:normAutofit/>
          </a:bodyPr>
          <a:lstStyle/>
          <a:p>
            <a:pPr algn="just"/>
            <a:r>
              <a:rPr lang="en-US" sz="2400" dirty="0" smtClean="0"/>
              <a:t>Pie charts are best used when making part-to-whole comparisons (for example, the number of red cars produced each year compared to other popular colors). The message that we are observing fractions of a whole amount is built right into their design—something that can’t be said for most other chart types. They have the most impact when the proportion being expressed holds more importance than the specific numbers. They are most clearly understood when using small data sets, often grouping smaller data into an “other” category on the chart.</a:t>
            </a:r>
            <a:endParaRPr lang="en-US" sz="2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Tips for Creating Pie Charts</a:t>
            </a:r>
            <a:endParaRPr lang="en-US" sz="4000" dirty="0"/>
          </a:p>
        </p:txBody>
      </p:sp>
      <p:sp>
        <p:nvSpPr>
          <p:cNvPr id="3" name="Content Placeholder 2"/>
          <p:cNvSpPr>
            <a:spLocks noGrp="1"/>
          </p:cNvSpPr>
          <p:nvPr>
            <p:ph idx="1"/>
          </p:nvPr>
        </p:nvSpPr>
        <p:spPr>
          <a:xfrm>
            <a:off x="457200" y="1600200"/>
            <a:ext cx="8229600" cy="4953000"/>
          </a:xfrm>
        </p:spPr>
        <p:txBody>
          <a:bodyPr>
            <a:noAutofit/>
          </a:bodyPr>
          <a:lstStyle/>
          <a:p>
            <a:pPr algn="just"/>
            <a:r>
              <a:rPr lang="en-US" sz="2400" b="1" dirty="0" smtClean="0"/>
              <a:t>Visualize no more than 5 categories per chart</a:t>
            </a:r>
          </a:p>
          <a:p>
            <a:pPr algn="just"/>
            <a:endParaRPr lang="en-US" sz="2400" dirty="0" smtClean="0"/>
          </a:p>
          <a:p>
            <a:pPr algn="just"/>
            <a:endParaRPr lang="en-US" sz="2400" dirty="0" smtClean="0"/>
          </a:p>
          <a:p>
            <a:pPr algn="just"/>
            <a:endParaRPr lang="en-US" sz="2400" dirty="0" smtClean="0"/>
          </a:p>
          <a:p>
            <a:pPr algn="just"/>
            <a:endParaRPr lang="en-US" sz="2400" dirty="0" smtClean="0"/>
          </a:p>
          <a:p>
            <a:pPr marL="0" indent="0" algn="just">
              <a:buNone/>
            </a:pPr>
            <a:endParaRPr lang="en-US" sz="2400" dirty="0"/>
          </a:p>
          <a:p>
            <a:pPr marL="0" indent="0" algn="just">
              <a:buNone/>
            </a:pPr>
            <a:endParaRPr lang="en-US" sz="2400" dirty="0" smtClean="0"/>
          </a:p>
          <a:p>
            <a:pPr algn="just"/>
            <a:r>
              <a:rPr lang="en-US" sz="2400" dirty="0" smtClean="0"/>
              <a:t>It is difficult to differentiate between small values; depicting too many slices decreases the impact of the visualization. If needed, you can group smaller values into an “other” or “miscellaneous” category, but make sure it does not hide interesting or significant information.</a:t>
            </a:r>
            <a:endParaRPr lang="en-US" sz="2400" b="1" dirty="0" smtClean="0"/>
          </a:p>
          <a:p>
            <a:pPr algn="just"/>
            <a:endParaRPr lang="en-US" sz="2400" dirty="0" smtClean="0"/>
          </a:p>
        </p:txBody>
      </p:sp>
      <p:pic>
        <p:nvPicPr>
          <p:cNvPr id="4" name="Picture 3" descr="no-more-than-5-552x270.png"/>
          <p:cNvPicPr>
            <a:picLocks noChangeAspect="1"/>
          </p:cNvPicPr>
          <p:nvPr/>
        </p:nvPicPr>
        <p:blipFill>
          <a:blip r:embed="rId2" cstate="print"/>
          <a:stretch>
            <a:fillRect/>
          </a:stretch>
        </p:blipFill>
        <p:spPr>
          <a:xfrm>
            <a:off x="1943100" y="1981200"/>
            <a:ext cx="5257800" cy="25717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Data Visualization?</a:t>
            </a:r>
            <a:endParaRPr lang="en-US" sz="4000" dirty="0"/>
          </a:p>
        </p:txBody>
      </p:sp>
      <p:sp>
        <p:nvSpPr>
          <p:cNvPr id="3" name="Content Placeholder 2"/>
          <p:cNvSpPr>
            <a:spLocks noGrp="1"/>
          </p:cNvSpPr>
          <p:nvPr>
            <p:ph idx="1"/>
          </p:nvPr>
        </p:nvSpPr>
        <p:spPr/>
        <p:txBody>
          <a:bodyPr>
            <a:normAutofit/>
          </a:bodyPr>
          <a:lstStyle/>
          <a:p>
            <a:pPr algn="just"/>
            <a:r>
              <a:rPr lang="en-US" sz="2400" dirty="0" smtClean="0"/>
              <a:t>Data visualization is the graphical representation of information and data. By using visual elements like charts, graphs, and maps, data visualization tools provide an accessible way to see and understand trends, outliers, and patterns in data.</a:t>
            </a:r>
          </a:p>
          <a:p>
            <a:pPr algn="just"/>
            <a:r>
              <a:rPr lang="en-US" sz="2400" dirty="0" smtClean="0"/>
              <a:t>In the world of Big Data, data visualization tools and technologies are essential to analyze massive amounts of information and make data-driven decisions.</a:t>
            </a:r>
          </a:p>
          <a:p>
            <a:pPr algn="just"/>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_tip9.png"/>
          <p:cNvPicPr>
            <a:picLocks noChangeAspect="1"/>
          </p:cNvPicPr>
          <p:nvPr/>
        </p:nvPicPr>
        <p:blipFill>
          <a:blip r:embed="rId2" cstate="print"/>
          <a:stretch>
            <a:fillRect/>
          </a:stretch>
        </p:blipFill>
        <p:spPr>
          <a:xfrm>
            <a:off x="685800" y="1600200"/>
            <a:ext cx="6986587" cy="3505200"/>
          </a:xfrm>
          <a:prstGeom prst="rect">
            <a:avLst/>
          </a:prstGeom>
        </p:spPr>
      </p:pic>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381000" y="1493837"/>
            <a:ext cx="8229600" cy="4525963"/>
          </a:xfrm>
        </p:spPr>
        <p:txBody>
          <a:bodyPr>
            <a:normAutofit/>
          </a:bodyPr>
          <a:lstStyle/>
          <a:p>
            <a:pPr algn="just"/>
            <a:r>
              <a:rPr lang="en-US" sz="2400" b="1" dirty="0" smtClean="0"/>
              <a:t>Don’t use multiple pie charts for comparison</a:t>
            </a:r>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buNone/>
            </a:pPr>
            <a:r>
              <a:rPr lang="en-US" sz="2400" dirty="0" smtClean="0"/>
              <a:t>Slice sizes are very difficult to compare side-by-side. Use a stacked bar chart instead.</a:t>
            </a:r>
            <a:endParaRPr 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p:txBody>
          <a:bodyPr>
            <a:noAutofit/>
          </a:bodyPr>
          <a:lstStyle/>
          <a:p>
            <a:pPr algn="just"/>
            <a:r>
              <a:rPr lang="en-US" sz="2400" b="1" dirty="0" smtClean="0"/>
              <a:t>Make sure all data adds up to 100%</a:t>
            </a:r>
          </a:p>
          <a:p>
            <a:pPr algn="just">
              <a:buNone/>
            </a:pPr>
            <a:endParaRPr lang="en-US" sz="2400" dirty="0" smtClean="0"/>
          </a:p>
          <a:p>
            <a:pPr algn="just">
              <a:buNone/>
            </a:pPr>
            <a:endParaRPr lang="en-US" sz="2400" dirty="0" smtClean="0"/>
          </a:p>
          <a:p>
            <a:pPr algn="just">
              <a:buNone/>
            </a:pPr>
            <a:endParaRPr lang="en-US" sz="2400" dirty="0" smtClean="0"/>
          </a:p>
          <a:p>
            <a:pPr algn="just">
              <a:buNone/>
            </a:pPr>
            <a:endParaRPr lang="en-US" sz="2400" dirty="0" smtClean="0"/>
          </a:p>
          <a:p>
            <a:pPr algn="just">
              <a:buNone/>
            </a:pPr>
            <a:endParaRPr lang="en-US" sz="2400" dirty="0" smtClean="0"/>
          </a:p>
          <a:p>
            <a:pPr algn="just">
              <a:buNone/>
            </a:pPr>
            <a:endParaRPr lang="en-US" sz="2400" dirty="0" smtClean="0"/>
          </a:p>
          <a:p>
            <a:pPr algn="just">
              <a:buNone/>
            </a:pPr>
            <a:r>
              <a:rPr lang="en-US" sz="2400" dirty="0" smtClean="0"/>
              <a:t>Verify that values total 100% and that pie slices are sized proportionately to their corresponding value.</a:t>
            </a:r>
            <a:endParaRPr lang="en-US" sz="2400" dirty="0"/>
          </a:p>
        </p:txBody>
      </p:sp>
      <p:pic>
        <p:nvPicPr>
          <p:cNvPr id="4" name="Picture 3" descr="adds-up-552x270.png"/>
          <p:cNvPicPr>
            <a:picLocks noChangeAspect="1"/>
          </p:cNvPicPr>
          <p:nvPr/>
        </p:nvPicPr>
        <p:blipFill>
          <a:blip r:embed="rId2" cstate="print"/>
          <a:stretch>
            <a:fillRect/>
          </a:stretch>
        </p:blipFill>
        <p:spPr>
          <a:xfrm>
            <a:off x="1943100" y="2143125"/>
            <a:ext cx="5257800" cy="257175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s.jpg"/>
          <p:cNvPicPr>
            <a:picLocks noChangeAspect="1"/>
          </p:cNvPicPr>
          <p:nvPr/>
        </p:nvPicPr>
        <p:blipFill>
          <a:blip r:embed="rId2" cstate="print"/>
          <a:stretch>
            <a:fillRect/>
          </a:stretch>
        </p:blipFill>
        <p:spPr>
          <a:xfrm>
            <a:off x="2933700" y="4467225"/>
            <a:ext cx="5829300" cy="2466975"/>
          </a:xfrm>
          <a:prstGeom prst="rect">
            <a:avLst/>
          </a:prstGeom>
        </p:spPr>
      </p:pic>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143000"/>
            <a:ext cx="8229600" cy="5715000"/>
          </a:xfrm>
        </p:spPr>
        <p:txBody>
          <a:bodyPr>
            <a:normAutofit/>
          </a:bodyPr>
          <a:lstStyle/>
          <a:p>
            <a:pPr algn="just"/>
            <a:r>
              <a:rPr lang="en-US" sz="2400" b="1" dirty="0" smtClean="0"/>
              <a:t>Order slices correctly</a:t>
            </a:r>
          </a:p>
          <a:p>
            <a:pPr algn="just">
              <a:buNone/>
            </a:pPr>
            <a:r>
              <a:rPr lang="en-US" sz="2400" dirty="0" smtClean="0"/>
              <a:t>There are two ways to order sections, both of which are meant to aid comprehension:</a:t>
            </a:r>
          </a:p>
          <a:p>
            <a:pPr algn="just"/>
            <a:r>
              <a:rPr lang="en-US" sz="2400" b="1" dirty="0" smtClean="0"/>
              <a:t>Option 1: </a:t>
            </a:r>
            <a:r>
              <a:rPr lang="en-US" sz="2400" dirty="0" smtClean="0"/>
              <a:t>Place the largest section at 12 o’clock, going clockwise. Place remaining sections in descending order, going clockwise. </a:t>
            </a:r>
            <a:endParaRPr lang="en-US" sz="2400" smtClean="0"/>
          </a:p>
          <a:p>
            <a:pPr algn="just"/>
            <a:r>
              <a:rPr lang="en-US" sz="2400" b="1" smtClean="0"/>
              <a:t>Option </a:t>
            </a:r>
            <a:r>
              <a:rPr lang="en-US" sz="2400" b="1" dirty="0" smtClean="0"/>
              <a:t>2: </a:t>
            </a:r>
            <a:r>
              <a:rPr lang="en-US" sz="2400" dirty="0" smtClean="0"/>
              <a:t> Place the largest section at 12 o’clock, going counterclockwise. The remaining sections can be placed below, continuing counterclockwise.</a:t>
            </a:r>
          </a:p>
          <a:p>
            <a:pPr algn="just"/>
            <a:endParaRPr lang="en-US" sz="2400" dirty="0" smtClean="0"/>
          </a:p>
          <a:p>
            <a:pPr algn="just"/>
            <a:endParaRPr lang="en-US" sz="3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Bar Chart</a:t>
            </a:r>
            <a:endParaRPr lang="en-US" sz="4000" dirty="0"/>
          </a:p>
        </p:txBody>
      </p:sp>
      <p:sp>
        <p:nvSpPr>
          <p:cNvPr id="3" name="Content Placeholder 2"/>
          <p:cNvSpPr>
            <a:spLocks noGrp="1"/>
          </p:cNvSpPr>
          <p:nvPr>
            <p:ph idx="1"/>
          </p:nvPr>
        </p:nvSpPr>
        <p:spPr/>
        <p:txBody>
          <a:bodyPr>
            <a:normAutofit/>
          </a:bodyPr>
          <a:lstStyle/>
          <a:p>
            <a:pPr algn="just"/>
            <a:r>
              <a:rPr lang="en-US" sz="2400" dirty="0" smtClean="0"/>
              <a:t>Bar charts are a highly versatile way to visually communicate data. Decidedly straightforward, they can convey the message behind the numbers with impact and meaningful clarity, making complex data easy to understand at a glance.</a:t>
            </a:r>
          </a:p>
          <a:p>
            <a:pPr algn="just"/>
            <a:r>
              <a:rPr lang="en-US" sz="2400" dirty="0" smtClean="0"/>
              <a:t>The bar chart is a chart with rectangular columns proportional in length to the values they represent. Simply put, longer bars equal bigger numbers. On one axis these bars compare categories, while on the other they represent a discrete value.</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Example</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80999" y="990600"/>
            <a:ext cx="4542941" cy="2667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14800" y="3657600"/>
            <a:ext cx="4876800" cy="30177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When to Use</a:t>
            </a:r>
            <a:endParaRPr lang="en-US" sz="4000" dirty="0"/>
          </a:p>
        </p:txBody>
      </p:sp>
      <p:sp>
        <p:nvSpPr>
          <p:cNvPr id="3" name="Content Placeholder 2"/>
          <p:cNvSpPr>
            <a:spLocks noGrp="1"/>
          </p:cNvSpPr>
          <p:nvPr>
            <p:ph idx="1"/>
          </p:nvPr>
        </p:nvSpPr>
        <p:spPr/>
        <p:txBody>
          <a:bodyPr>
            <a:normAutofit/>
          </a:bodyPr>
          <a:lstStyle/>
          <a:p>
            <a:pPr algn="just">
              <a:buNone/>
            </a:pPr>
            <a:r>
              <a:rPr lang="en-US" sz="2400" dirty="0" smtClean="0"/>
              <a:t>Bar charts are used to showcase discrete data—the data that is based on counts and can only be certain values. They are most effectively to:</a:t>
            </a:r>
          </a:p>
          <a:p>
            <a:pPr algn="just"/>
            <a:r>
              <a:rPr lang="en-US" sz="2400" dirty="0" smtClean="0"/>
              <a:t>Show change over time (e.g., the net monthly earnings of Tesla Motors in a year)</a:t>
            </a:r>
          </a:p>
          <a:p>
            <a:pPr algn="just"/>
            <a:r>
              <a:rPr lang="en-US" sz="2400" dirty="0" smtClean="0"/>
              <a:t>Compare values of different categories (e.g., a year’s fishing yields for different species of fish)</a:t>
            </a:r>
          </a:p>
          <a:p>
            <a:pPr algn="just"/>
            <a:r>
              <a:rPr lang="en-US" sz="2400" dirty="0" smtClean="0"/>
              <a:t>Compare parts of a whole (e.g., the percent distribution of Netflix rentals across genres)</a:t>
            </a:r>
          </a:p>
          <a:p>
            <a:pPr algn="just"/>
            <a:endParaRPr lang="en-US" sz="2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Variations</a:t>
            </a:r>
            <a:endParaRPr lang="en-US" sz="4000" dirty="0"/>
          </a:p>
        </p:txBody>
      </p:sp>
      <p:sp>
        <p:nvSpPr>
          <p:cNvPr id="3" name="Content Placeholder 2"/>
          <p:cNvSpPr>
            <a:spLocks noGrp="1"/>
          </p:cNvSpPr>
          <p:nvPr>
            <p:ph idx="1"/>
          </p:nvPr>
        </p:nvSpPr>
        <p:spPr>
          <a:xfrm>
            <a:off x="457200" y="1219200"/>
            <a:ext cx="8229600" cy="4525963"/>
          </a:xfrm>
        </p:spPr>
        <p:txBody>
          <a:bodyPr>
            <a:normAutofit/>
          </a:bodyPr>
          <a:lstStyle/>
          <a:p>
            <a:pPr algn="just"/>
            <a:r>
              <a:rPr lang="en-US" sz="2400" dirty="0" smtClean="0"/>
              <a:t>The standard bar chart can be used with bars aligned either vertically or horizontally. Vertical orientations are best used for chronological data or when negative values are involved.</a:t>
            </a:r>
          </a:p>
          <a:p>
            <a:pPr algn="just"/>
            <a:endParaRPr lang="en-US" sz="2400" dirty="0"/>
          </a:p>
        </p:txBody>
      </p:sp>
      <p:pic>
        <p:nvPicPr>
          <p:cNvPr id="4" name="Picture 3" descr="Pageviews.png"/>
          <p:cNvPicPr>
            <a:picLocks noChangeAspect="1"/>
          </p:cNvPicPr>
          <p:nvPr/>
        </p:nvPicPr>
        <p:blipFill>
          <a:blip r:embed="rId2" cstate="print"/>
          <a:stretch>
            <a:fillRect/>
          </a:stretch>
        </p:blipFill>
        <p:spPr>
          <a:xfrm>
            <a:off x="1666875" y="2667000"/>
            <a:ext cx="6029325" cy="38481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sz="2400" dirty="0" smtClean="0"/>
              <a:t>Horizontal orientations are best used when charting different categories, especially with long labels.</a:t>
            </a:r>
          </a:p>
          <a:p>
            <a:pPr marL="0" indent="0">
              <a:buNone/>
            </a:pPr>
            <a:endParaRPr lang="en-US" sz="2400" dirty="0"/>
          </a:p>
        </p:txBody>
      </p:sp>
      <p:pic>
        <p:nvPicPr>
          <p:cNvPr id="4" name="Picture 3" descr="Screen-Shot-2014-12-08-at-5.53.13-PM.png"/>
          <p:cNvPicPr>
            <a:picLocks noChangeAspect="1"/>
          </p:cNvPicPr>
          <p:nvPr/>
        </p:nvPicPr>
        <p:blipFill>
          <a:blip r:embed="rId2" cstate="print"/>
          <a:stretch>
            <a:fillRect/>
          </a:stretch>
        </p:blipFill>
        <p:spPr>
          <a:xfrm>
            <a:off x="914401" y="2286000"/>
            <a:ext cx="6557962" cy="412432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447800"/>
            <a:ext cx="8229600" cy="4525963"/>
          </a:xfrm>
        </p:spPr>
        <p:txBody>
          <a:bodyPr>
            <a:normAutofit/>
          </a:bodyPr>
          <a:lstStyle/>
          <a:p>
            <a:pPr algn="just"/>
            <a:r>
              <a:rPr lang="en-US" sz="2400" dirty="0" smtClean="0"/>
              <a:t>Stacked bar charts allow you to showcase and compare part-to-whole relationships.</a:t>
            </a:r>
          </a:p>
          <a:p>
            <a:pPr algn="just"/>
            <a:endParaRPr lang="en-US" sz="2400" dirty="0"/>
          </a:p>
        </p:txBody>
      </p:sp>
      <p:pic>
        <p:nvPicPr>
          <p:cNvPr id="4" name="Picture 3" descr="Screen-Shot-2014-12-08-at-5.54.22-PM.png"/>
          <p:cNvPicPr>
            <a:picLocks noChangeAspect="1"/>
          </p:cNvPicPr>
          <p:nvPr/>
        </p:nvPicPr>
        <p:blipFill>
          <a:blip r:embed="rId2" cstate="print"/>
          <a:stretch>
            <a:fillRect/>
          </a:stretch>
        </p:blipFill>
        <p:spPr>
          <a:xfrm>
            <a:off x="1190625" y="2590800"/>
            <a:ext cx="6810375" cy="3810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2014-12-08-at-5.57.51-PM.png"/>
          <p:cNvPicPr>
            <a:picLocks noChangeAspect="1"/>
          </p:cNvPicPr>
          <p:nvPr/>
        </p:nvPicPr>
        <p:blipFill>
          <a:blip r:embed="rId2" cstate="print"/>
          <a:stretch>
            <a:fillRect/>
          </a:stretch>
        </p:blipFill>
        <p:spPr>
          <a:xfrm>
            <a:off x="1143000" y="2043862"/>
            <a:ext cx="6858000" cy="2756738"/>
          </a:xfrm>
          <a:prstGeom prst="rect">
            <a:avLst/>
          </a:prstGeom>
        </p:spPr>
      </p:pic>
      <p:sp>
        <p:nvSpPr>
          <p:cNvPr id="2" name="Title 1"/>
          <p:cNvSpPr>
            <a:spLocks noGrp="1"/>
          </p:cNvSpPr>
          <p:nvPr>
            <p:ph type="title"/>
          </p:nvPr>
        </p:nvSpPr>
        <p:spPr/>
        <p:txBody>
          <a:bodyPr>
            <a:normAutofit fontScale="90000"/>
          </a:bodyPr>
          <a:lstStyle/>
          <a:p>
            <a:r>
              <a:rPr lang="en-US" dirty="0" smtClean="0"/>
              <a:t>Best Practices for Designing Bar Charts</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sz="2400" b="1" dirty="0" smtClean="0"/>
              <a:t>Start the Y-Axis at 0</a:t>
            </a:r>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endParaRPr lang="en-US" sz="2400" b="1" dirty="0" smtClean="0"/>
          </a:p>
          <a:p>
            <a:pPr algn="just">
              <a:buNone/>
            </a:pPr>
            <a:r>
              <a:rPr lang="en-US" sz="2400" dirty="0" smtClean="0"/>
              <a:t>Starting at a value above zero truncates the bars and doesn’t accurately reflect the full value</a:t>
            </a:r>
            <a:endParaRPr lang="en-U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Visualization and Data </a:t>
            </a:r>
            <a:r>
              <a:rPr lang="en-US" dirty="0"/>
              <a:t>M</a:t>
            </a:r>
            <a:r>
              <a:rPr lang="en-US" dirty="0" smtClean="0"/>
              <a:t>ining?</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457200" y="1828800"/>
            <a:ext cx="8229600"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2014-12-08-at-5.58.33-PM.png"/>
          <p:cNvPicPr>
            <a:picLocks noChangeAspect="1"/>
          </p:cNvPicPr>
          <p:nvPr/>
        </p:nvPicPr>
        <p:blipFill>
          <a:blip r:embed="rId2" cstate="print"/>
          <a:stretch>
            <a:fillRect/>
          </a:stretch>
        </p:blipFill>
        <p:spPr>
          <a:xfrm>
            <a:off x="914400" y="2047530"/>
            <a:ext cx="7010400" cy="2829270"/>
          </a:xfrm>
          <a:prstGeom prst="rect">
            <a:avLst/>
          </a:prstGeom>
        </p:spPr>
      </p:pic>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524000"/>
            <a:ext cx="8229600" cy="5105400"/>
          </a:xfrm>
        </p:spPr>
        <p:txBody>
          <a:bodyPr>
            <a:normAutofit/>
          </a:bodyPr>
          <a:lstStyle/>
          <a:p>
            <a:pPr algn="just"/>
            <a:r>
              <a:rPr lang="en-US" sz="2400" b="1" dirty="0" smtClean="0"/>
              <a:t>Space bars appropriately</a:t>
            </a:r>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buNone/>
            </a:pPr>
            <a:r>
              <a:rPr lang="en-US" sz="2400" dirty="0" smtClean="0"/>
              <a:t>The space between bars should be roughly ½ bar width.</a:t>
            </a:r>
            <a:endParaRPr lang="en-US"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2014-12-08-at-5.59.12-PM.png"/>
          <p:cNvPicPr>
            <a:picLocks noChangeAspect="1"/>
          </p:cNvPicPr>
          <p:nvPr/>
        </p:nvPicPr>
        <p:blipFill>
          <a:blip r:embed="rId2" cstate="print"/>
          <a:stretch>
            <a:fillRect/>
          </a:stretch>
        </p:blipFill>
        <p:spPr>
          <a:xfrm>
            <a:off x="1066800" y="2057400"/>
            <a:ext cx="6858000" cy="2895600"/>
          </a:xfrm>
          <a:prstGeom prst="rect">
            <a:avLst/>
          </a:prstGeom>
        </p:spPr>
      </p:pic>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pPr algn="just"/>
            <a:r>
              <a:rPr lang="en-US" sz="2400" b="1" dirty="0" smtClean="0"/>
              <a:t>Use consistent colors</a:t>
            </a:r>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r>
              <a:rPr lang="en-US" sz="2400" dirty="0" smtClean="0"/>
              <a:t>Use one color for bar charts. You may use an accent color to highlight a significant data point.</a:t>
            </a:r>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Histogram</a:t>
            </a:r>
            <a:endParaRPr lang="en-US" dirty="0"/>
          </a:p>
        </p:txBody>
      </p:sp>
      <p:sp>
        <p:nvSpPr>
          <p:cNvPr id="3" name="Content Placeholder 2"/>
          <p:cNvSpPr>
            <a:spLocks noGrp="1"/>
          </p:cNvSpPr>
          <p:nvPr>
            <p:ph idx="1"/>
          </p:nvPr>
        </p:nvSpPr>
        <p:spPr/>
        <p:txBody>
          <a:bodyPr>
            <a:normAutofit/>
          </a:bodyPr>
          <a:lstStyle/>
          <a:p>
            <a:pPr algn="just"/>
            <a:r>
              <a:rPr lang="en-US" sz="2400" dirty="0" smtClean="0"/>
              <a:t>A histogram is an accurate graphical representation of the distribution of a numeric variable. It takes as input numeric variables only. The variable is cut into several bins, and the number of observation per bin is represented by the height of the bar.</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named-chunk-1-1.png"/>
          <p:cNvPicPr>
            <a:picLocks noChangeAspect="1"/>
          </p:cNvPicPr>
          <p:nvPr/>
        </p:nvPicPr>
        <p:blipFill>
          <a:blip r:embed="rId2" cstate="print"/>
          <a:stretch>
            <a:fillRect/>
          </a:stretch>
        </p:blipFill>
        <p:spPr>
          <a:xfrm>
            <a:off x="990600" y="3124200"/>
            <a:ext cx="7391400" cy="350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457200" y="76200"/>
            <a:ext cx="8229600" cy="1143000"/>
          </a:xfrm>
        </p:spPr>
        <p:txBody>
          <a:bodyPr/>
          <a:lstStyle/>
          <a:p>
            <a:r>
              <a:rPr lang="en-US" sz="4000" dirty="0" smtClean="0"/>
              <a:t>Example</a:t>
            </a:r>
            <a:endParaRPr lang="en-US" dirty="0"/>
          </a:p>
        </p:txBody>
      </p:sp>
      <p:sp>
        <p:nvSpPr>
          <p:cNvPr id="3" name="Content Placeholder 2"/>
          <p:cNvSpPr>
            <a:spLocks noGrp="1"/>
          </p:cNvSpPr>
          <p:nvPr>
            <p:ph idx="1"/>
          </p:nvPr>
        </p:nvSpPr>
        <p:spPr>
          <a:xfrm>
            <a:off x="457200" y="1219200"/>
            <a:ext cx="8229600" cy="5334000"/>
          </a:xfrm>
        </p:spPr>
        <p:txBody>
          <a:bodyPr>
            <a:normAutofit/>
          </a:bodyPr>
          <a:lstStyle/>
          <a:p>
            <a:pPr algn="just"/>
            <a:r>
              <a:rPr lang="en-US" sz="2400" dirty="0" smtClean="0"/>
              <a:t>Here is an example showing the distribution of the night price of </a:t>
            </a:r>
            <a:r>
              <a:rPr lang="en-US" sz="2400" dirty="0" err="1" smtClean="0"/>
              <a:t>Airbnb</a:t>
            </a:r>
            <a:r>
              <a:rPr lang="en-US" sz="2400" dirty="0" smtClean="0"/>
              <a:t> </a:t>
            </a:r>
            <a:r>
              <a:rPr lang="en-US" sz="2400" dirty="0" err="1" smtClean="0"/>
              <a:t>appartements</a:t>
            </a:r>
            <a:r>
              <a:rPr lang="en-US" sz="2400" dirty="0" smtClean="0"/>
              <a:t> in the south of France. Price range is divided per 10 </a:t>
            </a:r>
            <a:r>
              <a:rPr lang="en-US" sz="2400" dirty="0" err="1" smtClean="0"/>
              <a:t>euros</a:t>
            </a:r>
            <a:r>
              <a:rPr lang="en-US" sz="2400" dirty="0" smtClean="0"/>
              <a:t> interval. For example, there are slightly less than 750 </a:t>
            </a:r>
            <a:r>
              <a:rPr lang="en-US" sz="2400" dirty="0" err="1" smtClean="0"/>
              <a:t>appartements</a:t>
            </a:r>
            <a:r>
              <a:rPr lang="en-US" sz="2400" dirty="0" smtClean="0"/>
              <a:t> with a night price between 100 and 110 </a:t>
            </a:r>
            <a:r>
              <a:rPr lang="en-US" sz="2400" dirty="0" err="1" smtClean="0"/>
              <a:t>euros</a:t>
            </a:r>
            <a:r>
              <a:rPr lang="en-US" sz="2400" dirty="0" smtClean="0"/>
              <a:t>:</a:t>
            </a:r>
          </a:p>
          <a:p>
            <a:pPr algn="just"/>
            <a:endParaRPr lang="en-US" sz="2400" dirty="0" smtClean="0"/>
          </a:p>
          <a:p>
            <a:pPr algn="just"/>
            <a:endParaRPr lang="en-US" sz="36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named-chunk-2-1.png"/>
          <p:cNvPicPr>
            <a:picLocks noChangeAspect="1"/>
          </p:cNvPicPr>
          <p:nvPr/>
        </p:nvPicPr>
        <p:blipFill>
          <a:blip r:embed="rId2" cstate="print"/>
          <a:stretch>
            <a:fillRect/>
          </a:stretch>
        </p:blipFill>
        <p:spPr>
          <a:xfrm>
            <a:off x="2362200" y="2895600"/>
            <a:ext cx="6477000" cy="266700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sz="4000" dirty="0" smtClean="0"/>
              <a:t>What</a:t>
            </a:r>
            <a:r>
              <a:rPr lang="en-US" dirty="0" smtClean="0"/>
              <a:t> for</a:t>
            </a:r>
            <a:endParaRPr lang="en-US" dirty="0"/>
          </a:p>
        </p:txBody>
      </p:sp>
      <p:sp>
        <p:nvSpPr>
          <p:cNvPr id="3" name="Content Placeholder 2"/>
          <p:cNvSpPr>
            <a:spLocks noGrp="1"/>
          </p:cNvSpPr>
          <p:nvPr>
            <p:ph idx="1"/>
          </p:nvPr>
        </p:nvSpPr>
        <p:spPr>
          <a:xfrm>
            <a:off x="457200" y="838200"/>
            <a:ext cx="8229600" cy="5867400"/>
          </a:xfrm>
        </p:spPr>
        <p:txBody>
          <a:bodyPr>
            <a:noAutofit/>
          </a:bodyPr>
          <a:lstStyle/>
          <a:p>
            <a:pPr algn="just"/>
            <a:r>
              <a:rPr lang="en-US" sz="2400" dirty="0" smtClean="0"/>
              <a:t>Histogram are used to study the distribution of one or a few variables. Checking the distribution of your variables one by one is probably the first task you should do when you get a new dataset. It delivers a good quantity of information. Several distribution shapes exist, here is an illustration of the 6 most common ones:</a:t>
            </a:r>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r>
              <a:rPr lang="en-US" sz="2400" dirty="0" smtClean="0"/>
              <a:t>Checking this distribution also helps you discovering mistakes in the data. For example, the comb distribution can often denote a rounding that has been applied to the variable or another mistake.</a:t>
            </a:r>
          </a:p>
          <a:p>
            <a:pPr algn="just"/>
            <a:endParaRPr lang="en-US" sz="2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Multimodal</a:t>
            </a:r>
            <a:r>
              <a:rPr lang="en-US" dirty="0" smtClean="0"/>
              <a:t> Distribution</a:t>
            </a:r>
            <a:endParaRPr lang="en-US" dirty="0"/>
          </a:p>
        </p:txBody>
      </p:sp>
      <p:sp>
        <p:nvSpPr>
          <p:cNvPr id="3" name="Content Placeholder 2"/>
          <p:cNvSpPr>
            <a:spLocks noGrp="1"/>
          </p:cNvSpPr>
          <p:nvPr>
            <p:ph idx="1"/>
          </p:nvPr>
        </p:nvSpPr>
        <p:spPr/>
        <p:txBody>
          <a:bodyPr>
            <a:normAutofit/>
          </a:bodyPr>
          <a:lstStyle/>
          <a:p>
            <a:pPr algn="just" fontAlgn="base">
              <a:buNone/>
            </a:pPr>
            <a:r>
              <a:rPr lang="en-US" sz="2400" dirty="0" smtClean="0"/>
              <a:t>A multimodal distribution is a probability distribution with more than one peak, or “mode”.</a:t>
            </a:r>
          </a:p>
          <a:p>
            <a:pPr algn="just" fontAlgn="base"/>
            <a:r>
              <a:rPr lang="en-US" sz="2400" dirty="0" smtClean="0"/>
              <a:t>A distribution with one peak is called </a:t>
            </a:r>
            <a:r>
              <a:rPr lang="en-US" sz="2400" dirty="0" err="1" smtClean="0"/>
              <a:t>unimodal</a:t>
            </a:r>
            <a:r>
              <a:rPr lang="en-US" sz="2400" dirty="0" smtClean="0"/>
              <a:t>.</a:t>
            </a:r>
          </a:p>
          <a:p>
            <a:pPr algn="just" fontAlgn="base"/>
            <a:r>
              <a:rPr lang="en-US" sz="2400" dirty="0" smtClean="0"/>
              <a:t>A distribution with two peaks is called bimodal.</a:t>
            </a:r>
          </a:p>
          <a:p>
            <a:pPr algn="just" fontAlgn="base"/>
            <a:r>
              <a:rPr lang="en-US" sz="2400" dirty="0" smtClean="0"/>
              <a:t>A distribution with two peaks or more is multimodal.</a:t>
            </a:r>
          </a:p>
          <a:p>
            <a:pPr algn="just"/>
            <a:endParaRPr lang="en-US"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pPr algn="just"/>
            <a:r>
              <a:rPr lang="en-US" sz="2400" dirty="0" smtClean="0"/>
              <a:t>A </a:t>
            </a:r>
            <a:r>
              <a:rPr lang="en-US" sz="2400" b="1" dirty="0" smtClean="0"/>
              <a:t>comb distribution</a:t>
            </a:r>
            <a:r>
              <a:rPr lang="en-US" sz="2400" dirty="0" smtClean="0"/>
              <a:t> is so-called because the distribution looks like a comb, with alternating high and low peaks. A comb shape can be caused by rounding off. For example, if you are measuring water height to the nearest 10 cm and your class width for the histogram is 5 cm, this could cause a comb shape.</a:t>
            </a:r>
          </a:p>
          <a:p>
            <a:pPr algn="just"/>
            <a:endParaRPr lang="en-US" sz="2400" dirty="0"/>
          </a:p>
        </p:txBody>
      </p:sp>
      <p:pic>
        <p:nvPicPr>
          <p:cNvPr id="4" name="Picture 3" descr="comb-distribution.png"/>
          <p:cNvPicPr>
            <a:picLocks noChangeAspect="1"/>
          </p:cNvPicPr>
          <p:nvPr/>
        </p:nvPicPr>
        <p:blipFill>
          <a:blip r:embed="rId2" cstate="print"/>
          <a:stretch>
            <a:fillRect/>
          </a:stretch>
        </p:blipFill>
        <p:spPr>
          <a:xfrm>
            <a:off x="3705103" y="3962400"/>
            <a:ext cx="3840385" cy="1666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p:txBody>
          <a:bodyPr>
            <a:normAutofit/>
          </a:bodyPr>
          <a:lstStyle/>
          <a:p>
            <a:pPr algn="just"/>
            <a:r>
              <a:rPr lang="en-US" sz="2400" dirty="0" smtClean="0"/>
              <a:t>An </a:t>
            </a:r>
            <a:r>
              <a:rPr lang="en-US" sz="2400" b="1" dirty="0" smtClean="0"/>
              <a:t>edge peak distribution</a:t>
            </a:r>
            <a:r>
              <a:rPr lang="en-US" sz="2400" dirty="0" smtClean="0"/>
              <a:t> is where there is an additional, out of place peak at the edge of the distribution. This usually means that you’ve plotted (or collected) your data incorrectly, unless you know for sure your data set has an expected set of outliers (i.e. a few extreme views on a survey).</a:t>
            </a:r>
          </a:p>
          <a:p>
            <a:pPr algn="just"/>
            <a:endParaRPr lang="en-US" sz="2400" dirty="0"/>
          </a:p>
        </p:txBody>
      </p:sp>
      <p:pic>
        <p:nvPicPr>
          <p:cNvPr id="4" name="Picture 3" descr="edge-distribution.png"/>
          <p:cNvPicPr>
            <a:picLocks noChangeAspect="1"/>
          </p:cNvPicPr>
          <p:nvPr/>
        </p:nvPicPr>
        <p:blipFill>
          <a:blip r:embed="rId2" cstate="print"/>
          <a:stretch>
            <a:fillRect/>
          </a:stretch>
        </p:blipFill>
        <p:spPr>
          <a:xfrm>
            <a:off x="3785868" y="3810000"/>
            <a:ext cx="3681732"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p:txBody>
          <a:bodyPr>
            <a:normAutofit/>
          </a:bodyPr>
          <a:lstStyle/>
          <a:p>
            <a:pPr algn="just"/>
            <a:r>
              <a:rPr lang="en-US" sz="2400" dirty="0" smtClean="0"/>
              <a:t>A multimodal distribution is known as a </a:t>
            </a:r>
            <a:r>
              <a:rPr lang="en-US" sz="2400" b="1" dirty="0" smtClean="0"/>
              <a:t>Plateau Distribution</a:t>
            </a:r>
            <a:r>
              <a:rPr lang="en-US" sz="2400" dirty="0" smtClean="0"/>
              <a:t> when there are more than a few peaks close together.</a:t>
            </a:r>
          </a:p>
          <a:p>
            <a:pPr algn="just"/>
            <a:endParaRPr lang="en-US" sz="2400" dirty="0"/>
          </a:p>
        </p:txBody>
      </p:sp>
      <p:pic>
        <p:nvPicPr>
          <p:cNvPr id="4" name="Picture 3" descr="plateau-distribution.png"/>
          <p:cNvPicPr>
            <a:picLocks noChangeAspect="1"/>
          </p:cNvPicPr>
          <p:nvPr/>
        </p:nvPicPr>
        <p:blipFill>
          <a:blip r:embed="rId2" cstate="print"/>
          <a:stretch>
            <a:fillRect/>
          </a:stretch>
        </p:blipFill>
        <p:spPr>
          <a:xfrm>
            <a:off x="3862485" y="2971800"/>
            <a:ext cx="3452715" cy="1926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What</a:t>
            </a:r>
            <a:r>
              <a:rPr lang="en-US" dirty="0" smtClean="0"/>
              <a:t> for</a:t>
            </a:r>
            <a:endParaRPr lang="en-US" dirty="0"/>
          </a:p>
        </p:txBody>
      </p:sp>
      <p:sp>
        <p:nvSpPr>
          <p:cNvPr id="3" name="Content Placeholder 2"/>
          <p:cNvSpPr>
            <a:spLocks noGrp="1"/>
          </p:cNvSpPr>
          <p:nvPr>
            <p:ph idx="1"/>
          </p:nvPr>
        </p:nvSpPr>
        <p:spPr>
          <a:xfrm>
            <a:off x="457200" y="1265237"/>
            <a:ext cx="8229600" cy="4525963"/>
          </a:xfrm>
        </p:spPr>
        <p:txBody>
          <a:bodyPr>
            <a:normAutofit/>
          </a:bodyPr>
          <a:lstStyle/>
          <a:p>
            <a:pPr algn="just"/>
            <a:r>
              <a:rPr lang="en-US" sz="2400" dirty="0" smtClean="0"/>
              <a:t>As a second step, histogram allow to compare the distribution of </a:t>
            </a:r>
            <a:r>
              <a:rPr lang="en-US" sz="2400" b="1" dirty="0" smtClean="0"/>
              <a:t>a few</a:t>
            </a:r>
            <a:r>
              <a:rPr lang="en-US" sz="2400" dirty="0" smtClean="0"/>
              <a:t> variables. Don’t compare more than 3 or 4, it would make the figure cluttered and unreadable. This comparison can be done showing the 2 variables on the same graphic and using transparency.</a:t>
            </a:r>
          </a:p>
          <a:p>
            <a:pPr algn="just"/>
            <a:endParaRPr lang="en-US" sz="2400" dirty="0"/>
          </a:p>
        </p:txBody>
      </p:sp>
      <p:pic>
        <p:nvPicPr>
          <p:cNvPr id="4" name="Picture 3" descr="unnamed-chunk-3-1.png"/>
          <p:cNvPicPr>
            <a:picLocks noChangeAspect="1"/>
          </p:cNvPicPr>
          <p:nvPr/>
        </p:nvPicPr>
        <p:blipFill>
          <a:blip r:embed="rId2" cstate="print"/>
          <a:stretch>
            <a:fillRect/>
          </a:stretch>
        </p:blipFill>
        <p:spPr>
          <a:xfrm>
            <a:off x="818147" y="3352800"/>
            <a:ext cx="8021053" cy="3113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sz="4000" dirty="0" smtClean="0"/>
              <a:t>benefits</a:t>
            </a:r>
            <a:r>
              <a:rPr lang="en-US" dirty="0" smtClean="0"/>
              <a:t> of Data </a:t>
            </a:r>
            <a:r>
              <a:rPr lang="en-US" sz="4000" dirty="0"/>
              <a:t>V</a:t>
            </a:r>
            <a:r>
              <a:rPr lang="en-US" sz="4000" dirty="0" smtClean="0"/>
              <a:t>isualization</a:t>
            </a:r>
            <a:endParaRPr lang="en-US" dirty="0"/>
          </a:p>
        </p:txBody>
      </p:sp>
      <p:sp>
        <p:nvSpPr>
          <p:cNvPr id="3" name="Content Placeholder 2"/>
          <p:cNvSpPr>
            <a:spLocks noGrp="1"/>
          </p:cNvSpPr>
          <p:nvPr>
            <p:ph idx="1"/>
          </p:nvPr>
        </p:nvSpPr>
        <p:spPr>
          <a:xfrm>
            <a:off x="457200" y="1524000"/>
            <a:ext cx="8229600" cy="4525963"/>
          </a:xfrm>
        </p:spPr>
        <p:txBody>
          <a:bodyPr>
            <a:normAutofit/>
          </a:bodyPr>
          <a:lstStyle/>
          <a:p>
            <a:pPr algn="just"/>
            <a:r>
              <a:rPr lang="en-US" sz="2400" dirty="0" smtClean="0"/>
              <a:t>Our eyes are drawn to colors and patterns. We can quickly identify red from blue, square from circle. Our culture is visual, including everything from art and advertisements to TV and movies.</a:t>
            </a:r>
          </a:p>
          <a:p>
            <a:pPr algn="just"/>
            <a:r>
              <a:rPr lang="en-US" sz="2400" dirty="0" smtClean="0"/>
              <a:t>Data visualization is another form of visual art that grabs our interest and keeps our eyes on the message. When we see a chart, we quickly see trends and outliers. If we can see something, we internalize it quickly. It’s storytelling with a purpose. If you’ve ever stared at a massive spreadsheet of data and couldn’t see a trend, you know how much more effective a visualization can be.</a:t>
            </a:r>
          </a:p>
          <a:p>
            <a:pPr algn="just"/>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Variation</a:t>
            </a:r>
            <a:endParaRPr lang="en-US" dirty="0"/>
          </a:p>
        </p:txBody>
      </p:sp>
      <p:sp>
        <p:nvSpPr>
          <p:cNvPr id="3" name="Content Placeholder 2"/>
          <p:cNvSpPr>
            <a:spLocks noGrp="1"/>
          </p:cNvSpPr>
          <p:nvPr>
            <p:ph idx="1"/>
          </p:nvPr>
        </p:nvSpPr>
        <p:spPr/>
        <p:txBody>
          <a:bodyPr>
            <a:normAutofit/>
          </a:bodyPr>
          <a:lstStyle/>
          <a:p>
            <a:pPr algn="just"/>
            <a:r>
              <a:rPr lang="en-US" sz="2400" dirty="0" smtClean="0"/>
              <a:t>A common variation of the histogram is the mirror histogram: it puts face to face 2 histograms to compare their distribution.</a:t>
            </a:r>
          </a:p>
          <a:p>
            <a:pPr algn="just"/>
            <a:endParaRPr lang="en-US" sz="2400" dirty="0"/>
          </a:p>
        </p:txBody>
      </p:sp>
      <p:pic>
        <p:nvPicPr>
          <p:cNvPr id="4" name="Picture 3" descr="unnamed-chunk-4-1.png"/>
          <p:cNvPicPr>
            <a:picLocks noChangeAspect="1"/>
          </p:cNvPicPr>
          <p:nvPr/>
        </p:nvPicPr>
        <p:blipFill>
          <a:blip r:embed="rId2" cstate="print"/>
          <a:stretch>
            <a:fillRect/>
          </a:stretch>
        </p:blipFill>
        <p:spPr>
          <a:xfrm>
            <a:off x="609600" y="2819400"/>
            <a:ext cx="8077200" cy="3341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Common</a:t>
            </a:r>
            <a:r>
              <a:rPr lang="en-US" dirty="0" smtClean="0"/>
              <a:t> mistakes</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pPr algn="just"/>
            <a:r>
              <a:rPr lang="en-US" sz="2400" dirty="0" smtClean="0"/>
              <a:t>Try several bin size, it can lead to very different conclusions.</a:t>
            </a:r>
          </a:p>
          <a:p>
            <a:pPr algn="just"/>
            <a:r>
              <a:rPr lang="en-US" sz="2400" dirty="0" smtClean="0"/>
              <a:t>Don’t use weird color scheme. It does not give any more insight.</a:t>
            </a:r>
          </a:p>
          <a:p>
            <a:pPr algn="just"/>
            <a:r>
              <a:rPr lang="en-US" sz="2400" dirty="0" smtClean="0"/>
              <a:t>Don’t confound it with a </a:t>
            </a:r>
            <a:r>
              <a:rPr lang="en-US" sz="2400" dirty="0" err="1" smtClean="0"/>
              <a:t>barplot</a:t>
            </a:r>
            <a:r>
              <a:rPr lang="en-US" sz="2400" dirty="0" smtClean="0"/>
              <a:t>. A </a:t>
            </a:r>
            <a:r>
              <a:rPr lang="en-US" sz="2400" dirty="0" err="1" smtClean="0"/>
              <a:t>barplot</a:t>
            </a:r>
            <a:r>
              <a:rPr lang="en-US" sz="2400" dirty="0" smtClean="0"/>
              <a:t> gives a value for each group of a categorical variable. Here, we have only a numeric variable and we check its distribution.</a:t>
            </a:r>
          </a:p>
          <a:p>
            <a:pPr algn="just"/>
            <a:r>
              <a:rPr lang="en-US" sz="2400" dirty="0" smtClean="0"/>
              <a:t>Don’t compare more than 3 groups in the same histogram. The graphic gets cluttered and hardly understandable. Instead use a violin plot, a </a:t>
            </a:r>
            <a:r>
              <a:rPr lang="en-US" sz="2400" dirty="0" err="1" smtClean="0"/>
              <a:t>boxplot</a:t>
            </a:r>
            <a:r>
              <a:rPr lang="en-US" sz="2400" dirty="0" smtClean="0"/>
              <a:t>, a ridgeline plot or use small multiple.</a:t>
            </a:r>
          </a:p>
          <a:p>
            <a:pPr algn="just"/>
            <a:r>
              <a:rPr lang="en-US" sz="2400" dirty="0" smtClean="0"/>
              <a:t>Using unequal bin widths.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2105025" y="76200"/>
            <a:ext cx="4981575" cy="77152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2133600" y="742950"/>
            <a:ext cx="5076825" cy="29908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2071688" y="3800475"/>
            <a:ext cx="5000625" cy="290512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a:t>
            </a:r>
            <a:r>
              <a:rPr lang="en-US" dirty="0" smtClean="0"/>
              <a:t> is a Kernel?</a:t>
            </a:r>
            <a:endParaRPr lang="en-US" dirty="0"/>
          </a:p>
        </p:txBody>
      </p:sp>
      <p:sp>
        <p:nvSpPr>
          <p:cNvPr id="3" name="Content Placeholder 2"/>
          <p:cNvSpPr>
            <a:spLocks noGrp="1"/>
          </p:cNvSpPr>
          <p:nvPr>
            <p:ph idx="1"/>
          </p:nvPr>
        </p:nvSpPr>
        <p:spPr/>
        <p:txBody>
          <a:bodyPr>
            <a:normAutofit/>
          </a:bodyPr>
          <a:lstStyle/>
          <a:p>
            <a:pPr algn="just">
              <a:buNone/>
            </a:pPr>
            <a:r>
              <a:rPr lang="en-US" sz="2400" dirty="0" smtClean="0"/>
              <a:t>A kernel is a special type of probability density function (PDF) with the added property that it must be even. Thus, a kernel is a function with the following properties</a:t>
            </a:r>
          </a:p>
          <a:p>
            <a:pPr algn="just"/>
            <a:r>
              <a:rPr lang="en-US" sz="2400" dirty="0" smtClean="0"/>
              <a:t>non-negative</a:t>
            </a:r>
          </a:p>
          <a:p>
            <a:pPr algn="just"/>
            <a:r>
              <a:rPr lang="en-US" sz="2400" dirty="0" smtClean="0"/>
              <a:t>real-valued</a:t>
            </a:r>
          </a:p>
          <a:p>
            <a:pPr algn="just"/>
            <a:r>
              <a:rPr lang="en-US" sz="2400" dirty="0" smtClean="0"/>
              <a:t>even</a:t>
            </a:r>
          </a:p>
          <a:p>
            <a:pPr algn="just"/>
            <a:r>
              <a:rPr lang="en-US" sz="2400" dirty="0" smtClean="0"/>
              <a:t>its definite integral over its support set must equal to 1</a:t>
            </a:r>
          </a:p>
          <a:p>
            <a:pPr algn="just"/>
            <a:endParaRPr lang="en-US"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smtClean="0"/>
              <a:t>Kernel Functions</a:t>
            </a:r>
            <a:endParaRPr lang="en-US" sz="4000"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304800" y="1371600"/>
            <a:ext cx="3718379" cy="36576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267200" y="1447800"/>
            <a:ext cx="4572000"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Estimation</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971675" y="2434431"/>
            <a:ext cx="5200650" cy="28575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471612" y="2920206"/>
            <a:ext cx="6200775" cy="188595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smtClean="0"/>
              <a:t>What is Kernel Density Estimation?</a:t>
            </a:r>
            <a:endParaRPr lang="en-US" sz="4000" dirty="0"/>
          </a:p>
        </p:txBody>
      </p:sp>
      <p:sp>
        <p:nvSpPr>
          <p:cNvPr id="3" name="Content Placeholder 2"/>
          <p:cNvSpPr>
            <a:spLocks noGrp="1"/>
          </p:cNvSpPr>
          <p:nvPr>
            <p:ph idx="1"/>
          </p:nvPr>
        </p:nvSpPr>
        <p:spPr>
          <a:xfrm>
            <a:off x="457200" y="1417637"/>
            <a:ext cx="8229600" cy="4525963"/>
          </a:xfrm>
        </p:spPr>
        <p:txBody>
          <a:bodyPr>
            <a:noAutofit/>
          </a:bodyPr>
          <a:lstStyle/>
          <a:p>
            <a:pPr algn="just">
              <a:buNone/>
            </a:pPr>
            <a:r>
              <a:rPr lang="en-US" sz="2400" dirty="0" smtClean="0"/>
              <a:t>Kernel density estimation is a non-parametric method of estimating the probability density function (PDF) of a continuous random variable. It is non-parametric because it does not assume any underlying distribution for the variable. Essentially, at every datum, a kernel function is created with the datum at its </a:t>
            </a:r>
            <a:r>
              <a:rPr lang="en-US" sz="2400" dirty="0" err="1" smtClean="0"/>
              <a:t>centre</a:t>
            </a:r>
            <a:r>
              <a:rPr lang="en-US" sz="2400" dirty="0" smtClean="0"/>
              <a:t> – this ensures that the kernel is symmetric about the datum. The PDF is then estimated by adding all of these kernel functions and dividing by the number of data to ensure that it satisfies the 2 properties of a PDF:</a:t>
            </a:r>
          </a:p>
          <a:p>
            <a:pPr algn="just"/>
            <a:r>
              <a:rPr lang="en-US" sz="2400" dirty="0" smtClean="0"/>
              <a:t>Every possible value of the PDF (i.e. the function, ), is non-negative.</a:t>
            </a:r>
          </a:p>
          <a:p>
            <a:pPr algn="just"/>
            <a:r>
              <a:rPr lang="en-US" sz="2400" dirty="0" smtClean="0"/>
              <a:t>The definite integral of the PDF over its support set equals to 1.</a:t>
            </a:r>
          </a:p>
          <a:p>
            <a:pPr algn="just"/>
            <a:endParaRPr lang="en-US" sz="24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KDE and Histogram</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1376006" y="1964660"/>
            <a:ext cx="6472594" cy="375034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157413" y="6248400"/>
            <a:ext cx="4829175" cy="4191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Constructing a Kernel Density Estimate</a:t>
            </a:r>
            <a:endParaRPr lang="en-US" dirty="0"/>
          </a:p>
        </p:txBody>
      </p:sp>
      <p:pic>
        <p:nvPicPr>
          <p:cNvPr id="3074" name="Picture 2"/>
          <p:cNvPicPr>
            <a:picLocks noGrp="1" noChangeAspect="1" noChangeArrowheads="1"/>
          </p:cNvPicPr>
          <p:nvPr>
            <p:ph idx="1"/>
          </p:nvPr>
        </p:nvPicPr>
        <p:blipFill>
          <a:blip r:embed="rId3" cstate="print"/>
          <a:srcRect/>
          <a:stretch>
            <a:fillRect/>
          </a:stretch>
        </p:blipFill>
        <p:spPr bwMode="auto">
          <a:xfrm>
            <a:off x="1143000" y="1494187"/>
            <a:ext cx="7148513" cy="3687413"/>
          </a:xfrm>
          <a:prstGeom prst="rect">
            <a:avLst/>
          </a:prstGeom>
          <a:noFill/>
          <a:ln w="9525">
            <a:noFill/>
            <a:miter lim="800000"/>
            <a:headEnd/>
            <a:tailEnd/>
          </a:ln>
        </p:spPr>
      </p:pic>
      <p:pic>
        <p:nvPicPr>
          <p:cNvPr id="4" name="kernel-density-estimation.mp4">
            <a:hlinkClick r:id="" action="ppaction://media"/>
          </p:cNvPr>
          <p:cNvPicPr>
            <a:picLocks noRot="1" noChangeAspect="1"/>
          </p:cNvPicPr>
          <p:nvPr>
            <a:videoFile r:link="rId1"/>
          </p:nvPr>
        </p:nvPicPr>
        <p:blipFill>
          <a:blip r:embed="rId4" cstate="print"/>
          <a:stretch>
            <a:fillRect/>
          </a:stretch>
        </p:blipFill>
        <p:spPr>
          <a:xfrm>
            <a:off x="5029200" y="4495800"/>
            <a:ext cx="3048000" cy="2286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IN" dirty="0"/>
          </a:p>
        </p:txBody>
      </p:sp>
      <p:pic>
        <p:nvPicPr>
          <p:cNvPr id="3" name="Picture 2" descr="_data_visualization_definition.gif"/>
          <p:cNvPicPr>
            <a:picLocks noChangeAspect="1"/>
          </p:cNvPicPr>
          <p:nvPr/>
        </p:nvPicPr>
        <p:blipFill>
          <a:blip r:embed="rId2" cstate="print"/>
          <a:stretch>
            <a:fillRect/>
          </a:stretch>
        </p:blipFill>
        <p:spPr>
          <a:xfrm>
            <a:off x="1295400" y="1600200"/>
            <a:ext cx="6629400" cy="3845212"/>
          </a:xfrm>
          <a:prstGeom prst="rect">
            <a:avLst/>
          </a:prstGeom>
        </p:spPr>
      </p:pic>
    </p:spTree>
    <p:extLst>
      <p:ext uri="{BB962C8B-B14F-4D97-AF65-F5344CB8AC3E}">
        <p14:creationId xmlns="" xmlns:p14="http://schemas.microsoft.com/office/powerpoint/2010/main" val="3818061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2871787" y="3024981"/>
            <a:ext cx="3400425" cy="16764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Density</a:t>
            </a:r>
            <a:endParaRPr lang="en-US" dirty="0"/>
          </a:p>
        </p:txBody>
      </p:sp>
      <p:sp>
        <p:nvSpPr>
          <p:cNvPr id="3" name="Content Placeholder 2"/>
          <p:cNvSpPr>
            <a:spLocks noGrp="1"/>
          </p:cNvSpPr>
          <p:nvPr>
            <p:ph idx="1"/>
          </p:nvPr>
        </p:nvSpPr>
        <p:spPr/>
        <p:txBody>
          <a:bodyPr>
            <a:normAutofit/>
          </a:bodyPr>
          <a:lstStyle/>
          <a:p>
            <a:pPr algn="just"/>
            <a:r>
              <a:rPr lang="en-US" sz="2400" dirty="0" smtClean="0"/>
              <a:t>A density plot is a representation of the distribution of a numeric variable. It uses a kernel density estimate to show the probability density function of the variable.</a:t>
            </a:r>
          </a:p>
          <a:p>
            <a:pPr algn="just"/>
            <a:r>
              <a:rPr lang="en-US" sz="2400" dirty="0" smtClean="0"/>
              <a:t>It is a smoothed version of the histogram and is used in the same concept.</a:t>
            </a:r>
          </a:p>
          <a:p>
            <a:pPr algn="just"/>
            <a:endParaRPr lang="en-US" sz="2400" dirty="0"/>
          </a:p>
        </p:txBody>
      </p:sp>
      <p:pic>
        <p:nvPicPr>
          <p:cNvPr id="4" name="Picture 3" descr="unnamed-chunk-1-1.png"/>
          <p:cNvPicPr>
            <a:picLocks noChangeAspect="1"/>
          </p:cNvPicPr>
          <p:nvPr/>
        </p:nvPicPr>
        <p:blipFill>
          <a:blip r:embed="rId2" cstate="print"/>
          <a:stretch>
            <a:fillRect/>
          </a:stretch>
        </p:blipFill>
        <p:spPr>
          <a:xfrm>
            <a:off x="1143000" y="3592286"/>
            <a:ext cx="7315200" cy="2960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smtClean="0"/>
              <a:t>What for</a:t>
            </a:r>
            <a:endParaRPr lang="en-US" sz="4000" dirty="0"/>
          </a:p>
        </p:txBody>
      </p:sp>
      <p:sp>
        <p:nvSpPr>
          <p:cNvPr id="3" name="Content Placeholder 2"/>
          <p:cNvSpPr>
            <a:spLocks noGrp="1"/>
          </p:cNvSpPr>
          <p:nvPr>
            <p:ph idx="1"/>
          </p:nvPr>
        </p:nvSpPr>
        <p:spPr>
          <a:xfrm>
            <a:off x="457200" y="1143000"/>
            <a:ext cx="8229600" cy="4983163"/>
          </a:xfrm>
        </p:spPr>
        <p:txBody>
          <a:bodyPr>
            <a:normAutofit/>
          </a:bodyPr>
          <a:lstStyle/>
          <a:p>
            <a:r>
              <a:rPr lang="en-US" sz="2400" dirty="0" smtClean="0"/>
              <a:t>Density plots are used to study the distribution of one or a few variables. Checking the distribution of your variables one by one is probably the first task you should do when you get a new dataset. It delivers a good quantity of information. Several distribution shapes exist, here is an illustration of the 6 most common ones:</a:t>
            </a:r>
          </a:p>
          <a:p>
            <a:endParaRPr lang="en-US" sz="2400" dirty="0" smtClean="0"/>
          </a:p>
        </p:txBody>
      </p:sp>
      <p:pic>
        <p:nvPicPr>
          <p:cNvPr id="4" name="Picture 3" descr="unnamed-chunk-2-1.png"/>
          <p:cNvPicPr>
            <a:picLocks noChangeAspect="1"/>
          </p:cNvPicPr>
          <p:nvPr/>
        </p:nvPicPr>
        <p:blipFill>
          <a:blip r:embed="rId2" cstate="print"/>
          <a:stretch>
            <a:fillRect/>
          </a:stretch>
        </p:blipFill>
        <p:spPr>
          <a:xfrm>
            <a:off x="381000" y="3505200"/>
            <a:ext cx="8534400"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143000"/>
            <a:ext cx="8229600" cy="4678363"/>
          </a:xfrm>
        </p:spPr>
        <p:txBody>
          <a:bodyPr>
            <a:normAutofit/>
          </a:bodyPr>
          <a:lstStyle/>
          <a:p>
            <a:pPr algn="just"/>
            <a:r>
              <a:rPr lang="en-US" sz="2400" dirty="0" smtClean="0"/>
              <a:t>As a second step, histogram allow to compare the distribution of </a:t>
            </a:r>
            <a:r>
              <a:rPr lang="en-US" sz="2400" b="1" dirty="0" smtClean="0"/>
              <a:t>a few</a:t>
            </a:r>
            <a:r>
              <a:rPr lang="en-US" sz="2400" dirty="0" smtClean="0"/>
              <a:t> variables. Don’t compare more than 3 or 4, it would make the figure cluttered and unreadable. This comparison can be done showing the 2 variables on the same graphic and using transparency.</a:t>
            </a:r>
          </a:p>
          <a:p>
            <a:pPr algn="just"/>
            <a:endParaRPr lang="en-US" sz="2400" dirty="0"/>
          </a:p>
        </p:txBody>
      </p:sp>
      <p:pic>
        <p:nvPicPr>
          <p:cNvPr id="4" name="Picture 3" descr="unnamed-chunk-3-1.png"/>
          <p:cNvPicPr>
            <a:picLocks noChangeAspect="1"/>
          </p:cNvPicPr>
          <p:nvPr/>
        </p:nvPicPr>
        <p:blipFill>
          <a:blip r:embed="rId2" cstate="print"/>
          <a:stretch>
            <a:fillRect/>
          </a:stretch>
        </p:blipFill>
        <p:spPr>
          <a:xfrm>
            <a:off x="685800" y="3124200"/>
            <a:ext cx="8077200" cy="3429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Variation</a:t>
            </a:r>
            <a:endParaRPr lang="en-US" dirty="0"/>
          </a:p>
        </p:txBody>
      </p:sp>
      <p:sp>
        <p:nvSpPr>
          <p:cNvPr id="3" name="Content Placeholder 2"/>
          <p:cNvSpPr>
            <a:spLocks noGrp="1"/>
          </p:cNvSpPr>
          <p:nvPr>
            <p:ph idx="1"/>
          </p:nvPr>
        </p:nvSpPr>
        <p:spPr/>
        <p:txBody>
          <a:bodyPr>
            <a:normAutofit/>
          </a:bodyPr>
          <a:lstStyle/>
          <a:p>
            <a:pPr algn="just"/>
            <a:r>
              <a:rPr lang="en-US" sz="2400" dirty="0" smtClean="0"/>
              <a:t>A common variation of the histogram is the mirror histogram: it puts face to face 2 histograms to compare their distribution.</a:t>
            </a:r>
          </a:p>
          <a:p>
            <a:pPr algn="just"/>
            <a:endParaRPr lang="en-US" sz="2400" dirty="0"/>
          </a:p>
        </p:txBody>
      </p:sp>
      <p:pic>
        <p:nvPicPr>
          <p:cNvPr id="4" name="Picture 3" descr="unnamed-chunk-4-1.png"/>
          <p:cNvPicPr>
            <a:picLocks noChangeAspect="1"/>
          </p:cNvPicPr>
          <p:nvPr/>
        </p:nvPicPr>
        <p:blipFill>
          <a:blip r:embed="rId2" cstate="print"/>
          <a:stretch>
            <a:fillRect/>
          </a:stretch>
        </p:blipFill>
        <p:spPr>
          <a:xfrm>
            <a:off x="609600" y="2819400"/>
            <a:ext cx="8077200" cy="3341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Common</a:t>
            </a:r>
            <a:r>
              <a:rPr lang="en-US" dirty="0" smtClean="0"/>
              <a:t> mistakes</a:t>
            </a:r>
            <a:endParaRPr lang="en-US" dirty="0"/>
          </a:p>
        </p:txBody>
      </p:sp>
      <p:sp>
        <p:nvSpPr>
          <p:cNvPr id="3" name="Content Placeholder 2"/>
          <p:cNvSpPr>
            <a:spLocks noGrp="1"/>
          </p:cNvSpPr>
          <p:nvPr>
            <p:ph idx="1"/>
          </p:nvPr>
        </p:nvSpPr>
        <p:spPr/>
        <p:txBody>
          <a:bodyPr>
            <a:normAutofit/>
          </a:bodyPr>
          <a:lstStyle/>
          <a:p>
            <a:pPr algn="just"/>
            <a:r>
              <a:rPr lang="en-US" sz="2400" dirty="0" smtClean="0"/>
              <a:t>Play with the bandwidth argument, it can lead to very different conclusions.</a:t>
            </a:r>
          </a:p>
          <a:p>
            <a:pPr algn="just"/>
            <a:r>
              <a:rPr lang="en-US" sz="2400" dirty="0" smtClean="0"/>
              <a:t>Don’t compare more than 3 groups on the same density plot. The graphic gets cluttered and hardly understandable. Instead use a violin plot, a </a:t>
            </a:r>
            <a:r>
              <a:rPr lang="en-US" sz="2400" dirty="0" err="1" smtClean="0"/>
              <a:t>boxplot</a:t>
            </a:r>
            <a:r>
              <a:rPr lang="en-US" sz="2400" dirty="0" smtClean="0"/>
              <a:t>, a ridgeline plot or use small multiple.</a:t>
            </a:r>
          </a:p>
          <a:p>
            <a:pPr algn="just"/>
            <a:endParaRPr lang="en-US" sz="2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Ridgeline</a:t>
            </a:r>
            <a:r>
              <a:rPr lang="en-US" dirty="0" smtClean="0"/>
              <a:t> Plot</a:t>
            </a:r>
            <a:endParaRPr lang="en-US" dirty="0"/>
          </a:p>
        </p:txBody>
      </p:sp>
      <p:sp>
        <p:nvSpPr>
          <p:cNvPr id="3" name="Content Placeholder 2"/>
          <p:cNvSpPr>
            <a:spLocks noGrp="1"/>
          </p:cNvSpPr>
          <p:nvPr>
            <p:ph idx="1"/>
          </p:nvPr>
        </p:nvSpPr>
        <p:spPr/>
        <p:txBody>
          <a:bodyPr>
            <a:normAutofit/>
          </a:bodyPr>
          <a:lstStyle/>
          <a:p>
            <a:pPr algn="just"/>
            <a:r>
              <a:rPr lang="en-US" sz="2400" dirty="0" smtClean="0"/>
              <a:t>A Ridgeline plot (sometimes called </a:t>
            </a:r>
            <a:r>
              <a:rPr lang="en-US" sz="2400" dirty="0" err="1" smtClean="0"/>
              <a:t>Joyplot</a:t>
            </a:r>
            <a:r>
              <a:rPr lang="en-US" sz="2400" dirty="0" smtClean="0"/>
              <a:t>) shows the distribution of a numeric value for several groups. Distribution can be represented using histograms or density plots, all aligned to the same horizontal scale and presented with a slight overlap.</a:t>
            </a:r>
            <a:endParaRPr lang="en-US" sz="24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Example</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sz="2400" i="1" dirty="0" smtClean="0"/>
              <a:t>What probability would you assign to the phrase “Highly likely”</a:t>
            </a:r>
            <a:r>
              <a:rPr lang="en-US" sz="2400" dirty="0" smtClean="0"/>
              <a:t> were asked. Answers between 0 and 100 were recorded, and here is the distribution for each question:</a:t>
            </a:r>
          </a:p>
          <a:p>
            <a:endParaRPr lang="en-US" sz="2400" dirty="0"/>
          </a:p>
        </p:txBody>
      </p:sp>
      <p:pic>
        <p:nvPicPr>
          <p:cNvPr id="4" name="Picture 3" descr="unnamed-chunk-1-1 (1).png"/>
          <p:cNvPicPr>
            <a:picLocks noChangeAspect="1"/>
          </p:cNvPicPr>
          <p:nvPr/>
        </p:nvPicPr>
        <p:blipFill>
          <a:blip r:embed="rId2" cstate="print"/>
          <a:stretch>
            <a:fillRect/>
          </a:stretch>
        </p:blipFill>
        <p:spPr>
          <a:xfrm>
            <a:off x="304800" y="2667000"/>
            <a:ext cx="8534400" cy="396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a:t>
            </a:r>
            <a:r>
              <a:rPr lang="en-US" dirty="0" smtClean="0"/>
              <a:t> for</a:t>
            </a:r>
            <a:endParaRPr lang="en-US" dirty="0"/>
          </a:p>
        </p:txBody>
      </p:sp>
      <p:sp>
        <p:nvSpPr>
          <p:cNvPr id="3" name="Content Placeholder 2"/>
          <p:cNvSpPr>
            <a:spLocks noGrp="1"/>
          </p:cNvSpPr>
          <p:nvPr>
            <p:ph idx="1"/>
          </p:nvPr>
        </p:nvSpPr>
        <p:spPr/>
        <p:txBody>
          <a:bodyPr>
            <a:normAutofit/>
          </a:bodyPr>
          <a:lstStyle/>
          <a:p>
            <a:pPr algn="just"/>
            <a:r>
              <a:rPr lang="en-US" sz="2400" dirty="0" smtClean="0"/>
              <a:t>Ridgeline plots make sense when the number of group to represent is medium to high, and thus a classic window separation would take to much space. Indeed, the fact that groups overlap each other allows to use space more efficiently. If you have less than 6 groups, dealing with other distribution plots</a:t>
            </a:r>
            <a:r>
              <a:rPr lang="en-US" sz="2400" dirty="0"/>
              <a:t> </a:t>
            </a:r>
            <a:r>
              <a:rPr lang="en-US" sz="2400" dirty="0" smtClean="0"/>
              <a:t>is probably better.</a:t>
            </a:r>
          </a:p>
          <a:p>
            <a:pPr algn="just"/>
            <a:r>
              <a:rPr lang="en-US" sz="2400" dirty="0" smtClean="0"/>
              <a:t>It works well when there is a clear pattern in the result, like if there is an obvious ranking in groups. Otherwise group will tend to overlap each other, leading to a messy plot not providing any insight.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Variation</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pPr algn="just"/>
            <a:r>
              <a:rPr lang="en-US" sz="2400" dirty="0" smtClean="0"/>
              <a:t>The above example is a ridgeline plot using a set of density plots. It is possible to use histograms as well:</a:t>
            </a:r>
          </a:p>
          <a:p>
            <a:pPr algn="just"/>
            <a:endParaRPr lang="en-US" sz="2400" dirty="0"/>
          </a:p>
        </p:txBody>
      </p:sp>
      <p:pic>
        <p:nvPicPr>
          <p:cNvPr id="4" name="Picture 3" descr="unnamed-chunk-2-1 (1).png"/>
          <p:cNvPicPr>
            <a:picLocks noChangeAspect="1"/>
          </p:cNvPicPr>
          <p:nvPr/>
        </p:nvPicPr>
        <p:blipFill>
          <a:blip r:embed="rId2" cstate="print"/>
          <a:stretch>
            <a:fillRect/>
          </a:stretch>
        </p:blipFill>
        <p:spPr>
          <a:xfrm>
            <a:off x="228600" y="2438400"/>
            <a:ext cx="8610600" cy="3799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sz="4000" dirty="0" smtClean="0"/>
              <a:t>different</a:t>
            </a:r>
            <a:r>
              <a:rPr lang="en-US" dirty="0" smtClean="0"/>
              <a:t> types of visualizations</a:t>
            </a:r>
            <a:endParaRPr lang="en-US" dirty="0"/>
          </a:p>
        </p:txBody>
      </p:sp>
      <p:sp>
        <p:nvSpPr>
          <p:cNvPr id="3" name="Content Placeholder 2"/>
          <p:cNvSpPr>
            <a:spLocks noGrp="1"/>
          </p:cNvSpPr>
          <p:nvPr>
            <p:ph idx="1"/>
          </p:nvPr>
        </p:nvSpPr>
        <p:spPr/>
        <p:txBody>
          <a:bodyPr>
            <a:normAutofit/>
          </a:bodyPr>
          <a:lstStyle/>
          <a:p>
            <a:pPr algn="just"/>
            <a:r>
              <a:rPr lang="en-US" sz="2400" dirty="0" smtClean="0"/>
              <a:t>When you think of data visualization, your first thought probably immediately goes to simple bar graphs or pie charts. While these may be an integral part of visualizing data and a common baseline for many data graphics, the right visualization must be paired with the right set of information. Simple graphs are only the tip of the iceberg. There’s a whole selection of visualization methods to present data in effective and interesting ways.</a:t>
            </a:r>
            <a:endParaRPr lang="en-US" sz="2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pPr algn="just"/>
            <a:r>
              <a:rPr lang="en-US" sz="2400" dirty="0" smtClean="0"/>
              <a:t>It is possible to color depending on the numeric variable instead of the </a:t>
            </a:r>
            <a:r>
              <a:rPr lang="en-US" sz="2400" dirty="0" err="1" smtClean="0"/>
              <a:t>categoric</a:t>
            </a:r>
            <a:r>
              <a:rPr lang="en-US" sz="2400" dirty="0" smtClean="0"/>
              <a:t> one.</a:t>
            </a:r>
          </a:p>
          <a:p>
            <a:pPr algn="just"/>
            <a:endParaRPr lang="en-US" sz="2400" dirty="0"/>
          </a:p>
        </p:txBody>
      </p:sp>
      <p:pic>
        <p:nvPicPr>
          <p:cNvPr id="4" name="Picture 3" descr="unnamed-chunk-3-1 (1).png"/>
          <p:cNvPicPr>
            <a:picLocks noChangeAspect="1"/>
          </p:cNvPicPr>
          <p:nvPr/>
        </p:nvPicPr>
        <p:blipFill>
          <a:blip r:embed="rId2" cstate="print"/>
          <a:stretch>
            <a:fillRect/>
          </a:stretch>
        </p:blipFill>
        <p:spPr>
          <a:xfrm>
            <a:off x="381000" y="2362200"/>
            <a:ext cx="8458200" cy="4256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Common</a:t>
            </a:r>
            <a:r>
              <a:rPr lang="en-US" dirty="0" smtClean="0"/>
              <a:t> mistakes</a:t>
            </a:r>
            <a:endParaRPr lang="en-US" dirty="0"/>
          </a:p>
        </p:txBody>
      </p:sp>
      <p:sp>
        <p:nvSpPr>
          <p:cNvPr id="3" name="Content Placeholder 2"/>
          <p:cNvSpPr>
            <a:spLocks noGrp="1"/>
          </p:cNvSpPr>
          <p:nvPr>
            <p:ph idx="1"/>
          </p:nvPr>
        </p:nvSpPr>
        <p:spPr/>
        <p:txBody>
          <a:bodyPr>
            <a:normAutofit/>
          </a:bodyPr>
          <a:lstStyle/>
          <a:p>
            <a:pPr algn="just"/>
            <a:r>
              <a:rPr lang="en-US" sz="2400" dirty="0" smtClean="0"/>
              <a:t>As with histogram or density plot, play with bin size / bandwidth argument.</a:t>
            </a:r>
          </a:p>
          <a:p>
            <a:pPr algn="just"/>
            <a:r>
              <a:rPr lang="en-US" sz="2400" dirty="0" smtClean="0"/>
              <a:t>Think about ordering groups in a smart way.</a:t>
            </a:r>
          </a:p>
          <a:p>
            <a:pPr algn="just"/>
            <a:r>
              <a:rPr lang="en-US" sz="2400" dirty="0" smtClean="0"/>
              <a:t>Ridgeline plot works well when there is a clear pattern to discover since it hides a part of the data where the overlap takes place.</a:t>
            </a:r>
          </a:p>
          <a:p>
            <a:pPr algn="just"/>
            <a:endParaRPr lang="en-US" sz="2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err="1" smtClean="0"/>
              <a:t>Boxplot</a:t>
            </a:r>
            <a:endParaRPr lang="en-US" dirty="0"/>
          </a:p>
        </p:txBody>
      </p:sp>
      <p:sp>
        <p:nvSpPr>
          <p:cNvPr id="3" name="Content Placeholder 2"/>
          <p:cNvSpPr>
            <a:spLocks noGrp="1"/>
          </p:cNvSpPr>
          <p:nvPr>
            <p:ph idx="1"/>
          </p:nvPr>
        </p:nvSpPr>
        <p:spPr>
          <a:xfrm>
            <a:off x="457200" y="884237"/>
            <a:ext cx="8229600" cy="4525963"/>
          </a:xfrm>
        </p:spPr>
        <p:txBody>
          <a:bodyPr>
            <a:noAutofit/>
          </a:bodyPr>
          <a:lstStyle/>
          <a:p>
            <a:pPr algn="just">
              <a:buNone/>
            </a:pPr>
            <a:r>
              <a:rPr lang="en-US" sz="2400" dirty="0" smtClean="0"/>
              <a:t>A boxplot gives a nice summary of one or more numeric variables.  A </a:t>
            </a:r>
            <a:r>
              <a:rPr lang="en-US" sz="2400" dirty="0" err="1" smtClean="0"/>
              <a:t>boxplot</a:t>
            </a:r>
            <a:r>
              <a:rPr lang="en-US" sz="2400" dirty="0" smtClean="0"/>
              <a:t> is composed of several elements:</a:t>
            </a:r>
          </a:p>
          <a:p>
            <a:pPr algn="just"/>
            <a:r>
              <a:rPr lang="en-US" sz="2400" dirty="0" smtClean="0"/>
              <a:t>The line that divides the box into 2 parts represents the median of the data. If the median is 10, it means that there are the same number of data points below and above 10.</a:t>
            </a:r>
          </a:p>
          <a:p>
            <a:pPr algn="just"/>
            <a:r>
              <a:rPr lang="en-US" sz="2400" dirty="0" smtClean="0"/>
              <a:t>The ends of the box shows the upper (Q3) and lower (Q1) quartiles. If the third quartile is 15, it means that 75% of the observation are lower than 15.</a:t>
            </a:r>
          </a:p>
          <a:p>
            <a:pPr algn="just"/>
            <a:r>
              <a:rPr lang="en-US" sz="2400" dirty="0" smtClean="0"/>
              <a:t>The difference between Quartiles 1 and 3 is called the interquartile range</a:t>
            </a:r>
            <a:r>
              <a:rPr lang="en-US" sz="2400" dirty="0"/>
              <a:t> </a:t>
            </a:r>
            <a:r>
              <a:rPr lang="en-US" sz="2400" dirty="0" smtClean="0"/>
              <a:t>(IQR).</a:t>
            </a:r>
          </a:p>
          <a:p>
            <a:pPr algn="just"/>
            <a:r>
              <a:rPr lang="en-US" sz="2400" dirty="0" smtClean="0"/>
              <a:t>The extreme line shows Q3+1.5x(IQR) to Q1-1.5x(IQR) (the highest and lowest value excluding outliers).</a:t>
            </a:r>
          </a:p>
          <a:p>
            <a:pPr algn="just"/>
            <a:r>
              <a:rPr lang="en-US" sz="2400" dirty="0" smtClean="0"/>
              <a:t>Dots (or other markers) beyond the extreme line shows potential outliers.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Boxplot</a:t>
            </a:r>
            <a:r>
              <a:rPr lang="en-US" dirty="0" smtClean="0"/>
              <a:t> Anatomy</a:t>
            </a:r>
            <a:endParaRPr lang="en-US" dirty="0"/>
          </a:p>
        </p:txBody>
      </p:sp>
      <p:pic>
        <p:nvPicPr>
          <p:cNvPr id="4" name="Content Placeholder 3" descr="download.png"/>
          <p:cNvPicPr>
            <a:picLocks noGrp="1" noChangeAspect="1"/>
          </p:cNvPicPr>
          <p:nvPr>
            <p:ph idx="1"/>
          </p:nvPr>
        </p:nvPicPr>
        <p:blipFill>
          <a:blip r:embed="rId2" cstate="print"/>
          <a:stretch>
            <a:fillRect/>
          </a:stretch>
        </p:blipFill>
        <p:spPr>
          <a:xfrm>
            <a:off x="457200" y="1976612"/>
            <a:ext cx="8229600" cy="3773138"/>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990600"/>
            <a:ext cx="8229600" cy="4525963"/>
          </a:xfrm>
        </p:spPr>
        <p:txBody>
          <a:bodyPr>
            <a:normAutofit/>
          </a:bodyPr>
          <a:lstStyle/>
          <a:p>
            <a:pPr algn="just"/>
            <a:r>
              <a:rPr lang="en-US" sz="2400" dirty="0" smtClean="0"/>
              <a:t>A </a:t>
            </a:r>
            <a:r>
              <a:rPr lang="en-US" sz="2400" dirty="0" err="1" smtClean="0"/>
              <a:t>boxplot</a:t>
            </a:r>
            <a:r>
              <a:rPr lang="en-US" sz="2400" dirty="0" smtClean="0"/>
              <a:t> can summarize the distribution of a numeric variable for several groups. The problem is that summarizing also means losing information, and that can be a pitfall. If we consider the </a:t>
            </a:r>
            <a:r>
              <a:rPr lang="en-US" sz="2400" dirty="0" err="1" smtClean="0"/>
              <a:t>boxplot</a:t>
            </a:r>
            <a:r>
              <a:rPr lang="en-US" sz="2400" dirty="0" smtClean="0"/>
              <a:t> below, it is easy to conclude that group C has a higher value than the others. However, we cannot see the underlying distribution of dots in each group or their number of observations.</a:t>
            </a:r>
          </a:p>
          <a:p>
            <a:pPr algn="just"/>
            <a:endParaRPr lang="en-US" sz="2400" dirty="0"/>
          </a:p>
        </p:txBody>
      </p:sp>
      <p:pic>
        <p:nvPicPr>
          <p:cNvPr id="4" name="Picture 3" descr="download.png"/>
          <p:cNvPicPr>
            <a:picLocks noChangeAspect="1"/>
          </p:cNvPicPr>
          <p:nvPr/>
        </p:nvPicPr>
        <p:blipFill>
          <a:blip r:embed="rId2" cstate="print"/>
          <a:stretch>
            <a:fillRect/>
          </a:stretch>
        </p:blipFill>
        <p:spPr>
          <a:xfrm>
            <a:off x="914400" y="3657600"/>
            <a:ext cx="7315200" cy="289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a:t>Adding jitter</a:t>
            </a:r>
            <a:endParaRPr lang="en-IN" sz="4000" dirty="0"/>
          </a:p>
        </p:txBody>
      </p:sp>
      <p:sp>
        <p:nvSpPr>
          <p:cNvPr id="3" name="Content Placeholder 2"/>
          <p:cNvSpPr>
            <a:spLocks noGrp="1"/>
          </p:cNvSpPr>
          <p:nvPr>
            <p:ph idx="1"/>
          </p:nvPr>
        </p:nvSpPr>
        <p:spPr>
          <a:xfrm>
            <a:off x="457200" y="914400"/>
            <a:ext cx="8229600" cy="5791200"/>
          </a:xfrm>
        </p:spPr>
        <p:txBody>
          <a:bodyPr>
            <a:noAutofit/>
          </a:bodyPr>
          <a:lstStyle/>
          <a:p>
            <a:pPr marL="0" indent="0">
              <a:buNone/>
            </a:pPr>
            <a:r>
              <a:rPr lang="en-US" sz="2400" dirty="0"/>
              <a:t>If the amount of data you are working with is not too large, adding jitter on top of your boxplot can make the graphic more insightful.</a:t>
            </a:r>
          </a:p>
          <a:p>
            <a:endParaRPr lang="en-IN" sz="2400" dirty="0" smtClean="0"/>
          </a:p>
          <a:p>
            <a:endParaRPr lang="en-IN" sz="2400" dirty="0"/>
          </a:p>
          <a:p>
            <a:endParaRPr lang="en-IN" sz="2400" dirty="0" smtClean="0"/>
          </a:p>
          <a:p>
            <a:pPr marL="0" indent="0">
              <a:buNone/>
            </a:pPr>
            <a:endParaRPr lang="en-IN" sz="2400" dirty="0"/>
          </a:p>
          <a:p>
            <a:pPr marL="0" indent="0" algn="just">
              <a:buNone/>
            </a:pPr>
            <a:endParaRPr lang="en-US" sz="2400" dirty="0"/>
          </a:p>
          <a:p>
            <a:pPr marL="0" indent="0" algn="just">
              <a:buNone/>
            </a:pPr>
            <a:r>
              <a:rPr lang="en-US" sz="2400" dirty="0" smtClean="0"/>
              <a:t>Here </a:t>
            </a:r>
            <a:r>
              <a:rPr lang="en-US" sz="2400" dirty="0"/>
              <a:t>some new patterns appear clearly. Group C has a small sample size compared to the other groups. This is definitely something you want to find out before saying that group C has a higher value than the others. Moreover, it looks like group B has a bimodal distribution: dots are distributed in 2 groups: around y=18 and y=13</a:t>
            </a:r>
            <a:r>
              <a:rPr lang="en-US" sz="2400" dirty="0" smtClean="0"/>
              <a:t>.</a:t>
            </a:r>
          </a:p>
          <a:p>
            <a:pPr algn="just">
              <a:buNone/>
            </a:pPr>
            <a:endParaRPr lang="en-US" sz="2400" dirty="0"/>
          </a:p>
          <a:p>
            <a:pPr algn="just">
              <a:buNone/>
            </a:pPr>
            <a:endParaRPr lang="en-US" sz="2400" dirty="0"/>
          </a:p>
          <a:p>
            <a:endParaRPr lang="en-IN" sz="2400" dirty="0"/>
          </a:p>
        </p:txBody>
      </p:sp>
      <p:pic>
        <p:nvPicPr>
          <p:cNvPr id="4" name="Picture 3" descr="download (1).png"/>
          <p:cNvPicPr>
            <a:picLocks noChangeAspect="1"/>
          </p:cNvPicPr>
          <p:nvPr/>
        </p:nvPicPr>
        <p:blipFill>
          <a:blip r:embed="rId2" cstate="print"/>
          <a:stretch>
            <a:fillRect/>
          </a:stretch>
        </p:blipFill>
        <p:spPr>
          <a:xfrm>
            <a:off x="1981200" y="1752600"/>
            <a:ext cx="6553200"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34181078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Violin</a:t>
            </a:r>
            <a:r>
              <a:rPr lang="en-US" dirty="0" smtClean="0"/>
              <a:t> Plot</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pPr algn="just"/>
            <a:r>
              <a:rPr lang="en-US" sz="2400" dirty="0" smtClean="0"/>
              <a:t>Violin plot allows to visualize the distribution of a numeric variable for one or several groups. Each ‘violin’ represents a group or a variable. The shape represents the density estimate of the variable: the more data points in a specific range, the larger the violin is for that range. It is really close to a </a:t>
            </a:r>
            <a:r>
              <a:rPr lang="en-US" sz="2400" dirty="0" err="1" smtClean="0"/>
              <a:t>boxplot</a:t>
            </a:r>
            <a:r>
              <a:rPr lang="en-US" sz="2400" dirty="0" smtClean="0"/>
              <a:t>, but allows a deeper understanding of the distribution.</a:t>
            </a:r>
            <a:endParaRPr lang="en-US" sz="24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Example</a:t>
            </a:r>
            <a:endParaRPr lang="en-US" dirty="0"/>
          </a:p>
        </p:txBody>
      </p:sp>
      <p:sp>
        <p:nvSpPr>
          <p:cNvPr id="3" name="Content Placeholder 2"/>
          <p:cNvSpPr>
            <a:spLocks noGrp="1"/>
          </p:cNvSpPr>
          <p:nvPr>
            <p:ph idx="1"/>
          </p:nvPr>
        </p:nvSpPr>
        <p:spPr>
          <a:xfrm>
            <a:off x="457200" y="990600"/>
            <a:ext cx="8229600" cy="4525963"/>
          </a:xfrm>
        </p:spPr>
        <p:txBody>
          <a:bodyPr>
            <a:normAutofit/>
          </a:bodyPr>
          <a:lstStyle/>
          <a:p>
            <a:pPr algn="just"/>
            <a:r>
              <a:rPr lang="en-US" sz="2400" i="1" dirty="0" smtClean="0"/>
              <a:t>What probability would you assign to the phrase “Highly likely”</a:t>
            </a:r>
            <a:r>
              <a:rPr lang="en-US" sz="2400" dirty="0" smtClean="0"/>
              <a:t> were asked. Answers between 0 and 100 were recorded, and here is the distribution for each question:</a:t>
            </a:r>
          </a:p>
          <a:p>
            <a:pPr algn="just"/>
            <a:endParaRPr lang="en-US" sz="2400" dirty="0"/>
          </a:p>
        </p:txBody>
      </p:sp>
      <p:pic>
        <p:nvPicPr>
          <p:cNvPr id="4" name="Picture 3" descr="unnamed-chunk-1-1.png"/>
          <p:cNvPicPr>
            <a:picLocks noChangeAspect="1"/>
          </p:cNvPicPr>
          <p:nvPr/>
        </p:nvPicPr>
        <p:blipFill>
          <a:blip r:embed="rId2" cstate="print"/>
          <a:stretch>
            <a:fillRect/>
          </a:stretch>
        </p:blipFill>
        <p:spPr>
          <a:xfrm>
            <a:off x="1143000" y="2514600"/>
            <a:ext cx="6858000" cy="365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a:t>
            </a:r>
            <a:r>
              <a:rPr lang="en-US" dirty="0" smtClean="0"/>
              <a:t> for</a:t>
            </a:r>
            <a:endParaRPr lang="en-US" dirty="0"/>
          </a:p>
        </p:txBody>
      </p:sp>
      <p:sp>
        <p:nvSpPr>
          <p:cNvPr id="3" name="Content Placeholder 2"/>
          <p:cNvSpPr>
            <a:spLocks noGrp="1"/>
          </p:cNvSpPr>
          <p:nvPr>
            <p:ph idx="1"/>
          </p:nvPr>
        </p:nvSpPr>
        <p:spPr/>
        <p:txBody>
          <a:bodyPr>
            <a:normAutofit/>
          </a:bodyPr>
          <a:lstStyle/>
          <a:p>
            <a:pPr algn="just"/>
            <a:r>
              <a:rPr lang="en-US" sz="2400" dirty="0" smtClean="0"/>
              <a:t>Violin plot is a powerful data visualization technique since it allows to compare both the ranking of several groups and their distribution. Surprisingly, it is less used than </a:t>
            </a:r>
            <a:r>
              <a:rPr lang="en-US" sz="2400" dirty="0" err="1" smtClean="0"/>
              <a:t>boxplot</a:t>
            </a:r>
            <a:r>
              <a:rPr lang="en-US" sz="2400" dirty="0" smtClean="0"/>
              <a:t>, even if it provides more information in my opinion.</a:t>
            </a:r>
          </a:p>
          <a:p>
            <a:pPr algn="just"/>
            <a:r>
              <a:rPr lang="en-US" sz="2400" dirty="0" smtClean="0"/>
              <a:t>Violins are particularly adapted when the amount of data is huge and showing individual observations gets impossible. For small datasets, a </a:t>
            </a:r>
            <a:r>
              <a:rPr lang="en-US" sz="2400" dirty="0" err="1" smtClean="0"/>
              <a:t>boxplot</a:t>
            </a:r>
            <a:r>
              <a:rPr lang="en-US" sz="2400" dirty="0" smtClean="0"/>
              <a:t> with jitter is probably a better option since it really shows all the information.</a:t>
            </a:r>
          </a:p>
          <a:p>
            <a:pPr algn="just"/>
            <a:endParaRPr lang="en-US" sz="24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Variation</a:t>
            </a:r>
            <a:endParaRPr lang="en-US" dirty="0"/>
          </a:p>
        </p:txBody>
      </p:sp>
      <p:sp>
        <p:nvSpPr>
          <p:cNvPr id="3" name="Content Placeholder 2"/>
          <p:cNvSpPr>
            <a:spLocks noGrp="1"/>
          </p:cNvSpPr>
          <p:nvPr>
            <p:ph idx="1"/>
          </p:nvPr>
        </p:nvSpPr>
        <p:spPr>
          <a:xfrm>
            <a:off x="457200" y="990600"/>
            <a:ext cx="8229600" cy="5135563"/>
          </a:xfrm>
        </p:spPr>
        <p:txBody>
          <a:bodyPr>
            <a:normAutofit/>
          </a:bodyPr>
          <a:lstStyle/>
          <a:p>
            <a:pPr algn="just"/>
            <a:r>
              <a:rPr lang="en-US" sz="2400" dirty="0" smtClean="0"/>
              <a:t>Violin plot are made vertically most of the time. If you have long labels, building a horizontal version like above make the labels more readable.</a:t>
            </a:r>
          </a:p>
          <a:p>
            <a:pPr algn="just"/>
            <a:r>
              <a:rPr lang="en-US" sz="2400" dirty="0" smtClean="0"/>
              <a:t>It is possible to display a boxplot in the violin. It allows to assess the median and quartiles in a glimpse. </a:t>
            </a:r>
          </a:p>
          <a:p>
            <a:pPr algn="just"/>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types of data visualization</a:t>
            </a:r>
            <a:endParaRPr lang="en-US" dirty="0"/>
          </a:p>
        </p:txBody>
      </p:sp>
      <p:sp>
        <p:nvSpPr>
          <p:cNvPr id="3" name="Content Placeholder 2"/>
          <p:cNvSpPr>
            <a:spLocks noGrp="1"/>
          </p:cNvSpPr>
          <p:nvPr>
            <p:ph idx="1"/>
          </p:nvPr>
        </p:nvSpPr>
        <p:spPr/>
        <p:txBody>
          <a:bodyPr/>
          <a:lstStyle/>
          <a:p>
            <a:r>
              <a:rPr lang="en-US" sz="2400" dirty="0" smtClean="0"/>
              <a:t>Charts</a:t>
            </a:r>
          </a:p>
          <a:p>
            <a:r>
              <a:rPr lang="en-US" sz="2400" dirty="0" smtClean="0"/>
              <a:t>Tables</a:t>
            </a:r>
          </a:p>
          <a:p>
            <a:r>
              <a:rPr lang="en-US" sz="2400" dirty="0" smtClean="0"/>
              <a:t>Graphs</a:t>
            </a:r>
          </a:p>
          <a:p>
            <a:r>
              <a:rPr lang="en-US" sz="2400" dirty="0" smtClean="0"/>
              <a:t>Maps</a:t>
            </a:r>
          </a:p>
          <a:p>
            <a:r>
              <a:rPr lang="en-US" sz="2400" dirty="0" err="1" smtClean="0"/>
              <a:t>Infographics</a:t>
            </a:r>
            <a:endParaRPr lang="en-US" sz="2400" dirty="0" smtClean="0"/>
          </a:p>
          <a:p>
            <a:r>
              <a:rPr lang="en-US" sz="2400" dirty="0" smtClean="0"/>
              <a:t>Dashboards</a:t>
            </a:r>
          </a:p>
          <a:p>
            <a:endParaRPr lang="en-US" dirty="0"/>
          </a:p>
        </p:txBody>
      </p:sp>
      <p:pic>
        <p:nvPicPr>
          <p:cNvPr id="5" name="Picture 4" descr="data_visualization_map.gif"/>
          <p:cNvPicPr>
            <a:picLocks noChangeAspect="1"/>
          </p:cNvPicPr>
          <p:nvPr/>
        </p:nvPicPr>
        <p:blipFill>
          <a:blip r:embed="rId2" cstate="print"/>
          <a:stretch>
            <a:fillRect/>
          </a:stretch>
        </p:blipFill>
        <p:spPr>
          <a:xfrm>
            <a:off x="2514600" y="1524000"/>
            <a:ext cx="6493933" cy="46482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143000"/>
            <a:ext cx="8229600" cy="5486400"/>
          </a:xfrm>
        </p:spPr>
        <p:txBody>
          <a:bodyPr>
            <a:noAutofit/>
          </a:bodyPr>
          <a:lstStyle/>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marL="0" indent="0" algn="just">
              <a:buNone/>
            </a:pPr>
            <a:endParaRPr lang="en-US" sz="2400" dirty="0" smtClean="0"/>
          </a:p>
          <a:p>
            <a:pPr algn="just"/>
            <a:r>
              <a:rPr lang="en-US" sz="2400" dirty="0" smtClean="0"/>
              <a:t>Here it is very clear that the groups have different distributions. The bimodal distribution of group B becomes obvious. Violin plots are a powerful way to display information–they are probably under-utilized compared to </a:t>
            </a:r>
            <a:r>
              <a:rPr lang="en-US" sz="2400" dirty="0" err="1" smtClean="0"/>
              <a:t>boxplots</a:t>
            </a:r>
            <a:r>
              <a:rPr lang="en-US" sz="2400" dirty="0" smtClean="0"/>
              <a:t>.</a:t>
            </a:r>
            <a:endParaRPr lang="en-US" sz="2400" dirty="0"/>
          </a:p>
        </p:txBody>
      </p:sp>
      <p:pic>
        <p:nvPicPr>
          <p:cNvPr id="4" name="Content Placeholder 3" descr="unnamed-chunk-2-1.png"/>
          <p:cNvPicPr>
            <a:picLocks noChangeAspect="1"/>
          </p:cNvPicPr>
          <p:nvPr/>
        </p:nvPicPr>
        <p:blipFill>
          <a:blip r:embed="rId2" cstate="print"/>
          <a:stretch>
            <a:fillRect/>
          </a:stretch>
        </p:blipFill>
        <p:spPr>
          <a:xfrm>
            <a:off x="1403826" y="1143000"/>
            <a:ext cx="6336348"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1143000"/>
            <a:ext cx="8229600" cy="4525963"/>
          </a:xfrm>
        </p:spPr>
        <p:txBody>
          <a:bodyPr>
            <a:normAutofit/>
          </a:bodyPr>
          <a:lstStyle/>
          <a:p>
            <a:pPr algn="just"/>
            <a:r>
              <a:rPr lang="en-US" sz="2400" dirty="0" smtClean="0"/>
              <a:t>If your variable are grouped, you can build a grouped violin as you would do for a </a:t>
            </a:r>
            <a:r>
              <a:rPr lang="en-US" sz="2400" dirty="0" err="1" smtClean="0"/>
              <a:t>boxplot</a:t>
            </a:r>
            <a:r>
              <a:rPr lang="en-US" sz="2400" dirty="0" smtClean="0"/>
              <a:t>. Here is an example showing how much Male and Female tip depending on the day of the week.</a:t>
            </a:r>
          </a:p>
          <a:p>
            <a:pPr algn="just"/>
            <a:endParaRPr lang="en-US" sz="2400" dirty="0" smtClean="0"/>
          </a:p>
          <a:p>
            <a:pPr algn="just"/>
            <a:endParaRPr lang="en-US" sz="3600" dirty="0"/>
          </a:p>
        </p:txBody>
      </p:sp>
      <p:pic>
        <p:nvPicPr>
          <p:cNvPr id="4" name="Picture 3" descr="unnamed-chunk-3-1.png"/>
          <p:cNvPicPr>
            <a:picLocks noChangeAspect="1"/>
          </p:cNvPicPr>
          <p:nvPr/>
        </p:nvPicPr>
        <p:blipFill>
          <a:blip r:embed="rId2" cstate="print"/>
          <a:stretch>
            <a:fillRect/>
          </a:stretch>
        </p:blipFill>
        <p:spPr>
          <a:xfrm>
            <a:off x="1325881" y="2514600"/>
            <a:ext cx="6065519" cy="3951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Scatter</a:t>
            </a:r>
            <a:r>
              <a:rPr lang="en-US" dirty="0" smtClean="0"/>
              <a:t> Plot</a:t>
            </a:r>
            <a:endParaRPr lang="en-US" dirty="0"/>
          </a:p>
        </p:txBody>
      </p:sp>
      <p:sp>
        <p:nvSpPr>
          <p:cNvPr id="3" name="Content Placeholder 2"/>
          <p:cNvSpPr>
            <a:spLocks noGrp="1"/>
          </p:cNvSpPr>
          <p:nvPr>
            <p:ph idx="1"/>
          </p:nvPr>
        </p:nvSpPr>
        <p:spPr>
          <a:xfrm>
            <a:off x="457200" y="1066800"/>
            <a:ext cx="8229600" cy="4525963"/>
          </a:xfrm>
        </p:spPr>
        <p:txBody>
          <a:bodyPr>
            <a:normAutofit/>
          </a:bodyPr>
          <a:lstStyle/>
          <a:p>
            <a:pPr algn="just"/>
            <a:r>
              <a:rPr lang="en-US" sz="2400" dirty="0" smtClean="0"/>
              <a:t>A </a:t>
            </a:r>
            <a:r>
              <a:rPr lang="en-US" sz="2400" dirty="0" err="1" smtClean="0"/>
              <a:t>scatterplot</a:t>
            </a:r>
            <a:r>
              <a:rPr lang="en-US" sz="2400" dirty="0" smtClean="0"/>
              <a:t> displays the relationship between 2 numeric variables. For each data point, the value of its first variable is represented on the X axis, the second on the Y axis.</a:t>
            </a:r>
          </a:p>
          <a:p>
            <a:pPr algn="just"/>
            <a:r>
              <a:rPr lang="en-US" sz="2400" dirty="0" smtClean="0"/>
              <a:t>Here is an example considering the price of 1460 apartments and their ground living area. </a:t>
            </a:r>
            <a:br>
              <a:rPr lang="en-US" sz="2400" dirty="0" smtClean="0"/>
            </a:br>
            <a:endParaRPr lang="en-US" sz="2400" dirty="0"/>
          </a:p>
        </p:txBody>
      </p:sp>
      <p:pic>
        <p:nvPicPr>
          <p:cNvPr id="4" name="Picture 3" descr="unnamed-chunk-1-1.png"/>
          <p:cNvPicPr>
            <a:picLocks noChangeAspect="1"/>
          </p:cNvPicPr>
          <p:nvPr/>
        </p:nvPicPr>
        <p:blipFill>
          <a:blip r:embed="rId2" cstate="print"/>
          <a:stretch>
            <a:fillRect/>
          </a:stretch>
        </p:blipFill>
        <p:spPr>
          <a:xfrm>
            <a:off x="1600200" y="3124200"/>
            <a:ext cx="6400800"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smtClean="0"/>
              <a:t>What for</a:t>
            </a:r>
            <a:endParaRPr lang="en-US" sz="4000" dirty="0"/>
          </a:p>
        </p:txBody>
      </p:sp>
      <p:sp>
        <p:nvSpPr>
          <p:cNvPr id="3" name="Content Placeholder 2"/>
          <p:cNvSpPr>
            <a:spLocks noGrp="1"/>
          </p:cNvSpPr>
          <p:nvPr>
            <p:ph idx="1"/>
          </p:nvPr>
        </p:nvSpPr>
        <p:spPr>
          <a:xfrm>
            <a:off x="457200" y="1295400"/>
            <a:ext cx="8229600" cy="4525963"/>
          </a:xfrm>
        </p:spPr>
        <p:txBody>
          <a:bodyPr>
            <a:normAutofit/>
          </a:bodyPr>
          <a:lstStyle/>
          <a:p>
            <a:pPr algn="just"/>
            <a:r>
              <a:rPr lang="en-US" sz="2400" dirty="0" smtClean="0"/>
              <a:t>A </a:t>
            </a:r>
            <a:r>
              <a:rPr lang="en-US" sz="2400" dirty="0" err="1" smtClean="0"/>
              <a:t>scatterplot</a:t>
            </a:r>
            <a:r>
              <a:rPr lang="en-US" sz="2400" dirty="0" smtClean="0"/>
              <a:t> is made to study the relationship between 2 variables. Thus it is often accompanied by a correlation coefficient calculation, that usually tries to measure the linear relationship.</a:t>
            </a:r>
          </a:p>
          <a:p>
            <a:pPr algn="just"/>
            <a:r>
              <a:rPr lang="en-US" sz="2400" dirty="0" smtClean="0"/>
              <a:t>However other types of relationship can be detected using </a:t>
            </a:r>
            <a:r>
              <a:rPr lang="en-US" sz="2400" dirty="0" err="1" smtClean="0"/>
              <a:t>scatterplots</a:t>
            </a:r>
            <a:r>
              <a:rPr lang="en-US" sz="2400" dirty="0" smtClean="0"/>
              <a:t>, and a common task consists to fit a model explaining Y in function of X. Here is a few pattern you can detect doing a </a:t>
            </a:r>
            <a:r>
              <a:rPr lang="en-US" sz="2400" dirty="0" err="1" smtClean="0"/>
              <a:t>scatterplot</a:t>
            </a:r>
            <a:r>
              <a:rPr lang="en-US" sz="2400" dirty="0" smtClean="0"/>
              <a:t>.</a:t>
            </a:r>
          </a:p>
          <a:p>
            <a:pPr algn="just">
              <a:buNone/>
            </a:pPr>
            <a:r>
              <a:rPr lang="en-US" sz="2400" dirty="0" smtClean="0"/>
              <a:t/>
            </a:r>
            <a:br>
              <a:rPr lang="en-US" sz="2400" dirty="0" smtClean="0"/>
            </a:br>
            <a:endParaRPr lang="en-US" sz="24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Cont’d</a:t>
            </a:r>
            <a:r>
              <a:rPr lang="en-US" dirty="0" smtClean="0"/>
              <a:t>…</a:t>
            </a:r>
            <a:endParaRPr lang="en-US" dirty="0"/>
          </a:p>
        </p:txBody>
      </p:sp>
      <p:pic>
        <p:nvPicPr>
          <p:cNvPr id="4" name="Content Placeholder 3" descr="unnamed-chunk-2-1.png"/>
          <p:cNvPicPr>
            <a:picLocks noGrp="1" noChangeAspect="1"/>
          </p:cNvPicPr>
          <p:nvPr>
            <p:ph idx="1"/>
          </p:nvPr>
        </p:nvPicPr>
        <p:blipFill>
          <a:blip r:embed="rId2" cstate="print"/>
          <a:stretch>
            <a:fillRect/>
          </a:stretch>
        </p:blipFill>
        <p:spPr>
          <a:xfrm>
            <a:off x="457200" y="1805781"/>
            <a:ext cx="8229600" cy="4114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Cont’d</a:t>
            </a:r>
            <a:r>
              <a:rPr lang="en-US" dirty="0" smtClean="0"/>
              <a:t>…</a:t>
            </a:r>
            <a:endParaRPr lang="en-US" dirty="0"/>
          </a:p>
        </p:txBody>
      </p:sp>
      <p:sp>
        <p:nvSpPr>
          <p:cNvPr id="3" name="Content Placeholder 2"/>
          <p:cNvSpPr>
            <a:spLocks noGrp="1"/>
          </p:cNvSpPr>
          <p:nvPr>
            <p:ph idx="1"/>
          </p:nvPr>
        </p:nvSpPr>
        <p:spPr>
          <a:xfrm>
            <a:off x="457200" y="838200"/>
            <a:ext cx="8229600" cy="5287963"/>
          </a:xfrm>
        </p:spPr>
        <p:txBody>
          <a:bodyPr>
            <a:normAutofit/>
          </a:bodyPr>
          <a:lstStyle/>
          <a:p>
            <a:pPr algn="just"/>
            <a:r>
              <a:rPr lang="en-US" sz="2400" dirty="0" err="1" smtClean="0"/>
              <a:t>Scatterplot</a:t>
            </a:r>
            <a:r>
              <a:rPr lang="en-US" sz="2400" dirty="0" smtClean="0"/>
              <a:t> are sometimes supported by marginal distributions. It indeed adds insight to the graphic, revealing the distribution of both variables:</a:t>
            </a:r>
          </a:p>
          <a:p>
            <a:pPr algn="just"/>
            <a:endParaRPr lang="en-US" sz="2400" dirty="0"/>
          </a:p>
        </p:txBody>
      </p:sp>
      <p:pic>
        <p:nvPicPr>
          <p:cNvPr id="4" name="Picture 3" descr="unnamed-chunk-4-1.png"/>
          <p:cNvPicPr>
            <a:picLocks noChangeAspect="1"/>
          </p:cNvPicPr>
          <p:nvPr/>
        </p:nvPicPr>
        <p:blipFill>
          <a:blip r:embed="rId2" cstate="print"/>
          <a:stretch>
            <a:fillRect/>
          </a:stretch>
        </p:blipFill>
        <p:spPr>
          <a:xfrm>
            <a:off x="990600" y="2209800"/>
            <a:ext cx="7010400" cy="403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Heat</a:t>
            </a:r>
            <a:r>
              <a:rPr lang="en-US" dirty="0" smtClean="0"/>
              <a:t> Map</a:t>
            </a:r>
            <a:endParaRPr lang="en-US" dirty="0"/>
          </a:p>
        </p:txBody>
      </p:sp>
      <p:sp>
        <p:nvSpPr>
          <p:cNvPr id="3" name="Content Placeholder 2"/>
          <p:cNvSpPr>
            <a:spLocks noGrp="1"/>
          </p:cNvSpPr>
          <p:nvPr>
            <p:ph idx="1"/>
          </p:nvPr>
        </p:nvSpPr>
        <p:spPr/>
        <p:txBody>
          <a:bodyPr>
            <a:normAutofit/>
          </a:bodyPr>
          <a:lstStyle/>
          <a:p>
            <a:pPr algn="just"/>
            <a:r>
              <a:rPr lang="en-US" sz="2400" dirty="0" smtClean="0"/>
              <a:t>A </a:t>
            </a:r>
            <a:r>
              <a:rPr lang="en-US" sz="2400" dirty="0" err="1" smtClean="0"/>
              <a:t>heatmap</a:t>
            </a:r>
            <a:r>
              <a:rPr lang="en-US" sz="2400" dirty="0" smtClean="0"/>
              <a:t> is a graphical representation of data where the individual values contained in a matrix are represented as colors. It is a bit like looking a data table.</a:t>
            </a:r>
          </a:p>
          <a:p>
            <a:pPr algn="just"/>
            <a:r>
              <a:rPr lang="en-US" sz="2400" dirty="0" smtClean="0"/>
              <a:t>Here is an example showing 8 general features like population or life expectancy for about 30 countries in 2015. </a:t>
            </a:r>
          </a:p>
          <a:p>
            <a:pPr algn="just"/>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sz="4000" dirty="0" smtClean="0"/>
              <a:t>Example</a:t>
            </a:r>
            <a:endParaRPr lang="en-US" dirty="0"/>
          </a:p>
        </p:txBody>
      </p:sp>
      <p:sp>
        <p:nvSpPr>
          <p:cNvPr id="3" name="Content Placeholder 2"/>
          <p:cNvSpPr>
            <a:spLocks noGrp="1"/>
          </p:cNvSpPr>
          <p:nvPr>
            <p:ph idx="1"/>
          </p:nvPr>
        </p:nvSpPr>
        <p:spPr>
          <a:xfrm>
            <a:off x="457200" y="609600"/>
            <a:ext cx="8229600" cy="5516563"/>
          </a:xfrm>
        </p:spPr>
        <p:txBody>
          <a:bodyPr>
            <a:normAutofit/>
          </a:bodyPr>
          <a:lstStyle/>
          <a:p>
            <a:r>
              <a:rPr lang="en-US" sz="2400" dirty="0" err="1" smtClean="0"/>
              <a:t>Heatmap</a:t>
            </a:r>
            <a:r>
              <a:rPr lang="en-US" sz="2400" dirty="0" smtClean="0"/>
              <a:t> is really useful to display a general view of numerical data, not to extract specific data point. </a:t>
            </a:r>
          </a:p>
          <a:p>
            <a:endParaRPr lang="en-US" sz="2400" dirty="0"/>
          </a:p>
        </p:txBody>
      </p:sp>
      <p:pic>
        <p:nvPicPr>
          <p:cNvPr id="5" name="Content Placeholder 3" descr="newplot.png"/>
          <p:cNvPicPr>
            <a:picLocks noChangeAspect="1"/>
          </p:cNvPicPr>
          <p:nvPr/>
        </p:nvPicPr>
        <p:blipFill>
          <a:blip r:embed="rId2" cstate="print"/>
          <a:stretch>
            <a:fillRect/>
          </a:stretch>
        </p:blipFill>
        <p:spPr>
          <a:xfrm>
            <a:off x="533400" y="1524000"/>
            <a:ext cx="8077200" cy="4872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Variation</a:t>
            </a:r>
            <a:endParaRPr lang="en-US" dirty="0"/>
          </a:p>
        </p:txBody>
      </p:sp>
      <p:sp>
        <p:nvSpPr>
          <p:cNvPr id="5" name="Content Placeholder 4"/>
          <p:cNvSpPr>
            <a:spLocks noGrp="1"/>
          </p:cNvSpPr>
          <p:nvPr>
            <p:ph idx="1"/>
          </p:nvPr>
        </p:nvSpPr>
        <p:spPr>
          <a:xfrm>
            <a:off x="457200" y="1447800"/>
            <a:ext cx="8229600" cy="4525963"/>
          </a:xfrm>
        </p:spPr>
        <p:txBody>
          <a:bodyPr>
            <a:noAutofit/>
          </a:bodyPr>
          <a:lstStyle/>
          <a:p>
            <a:pPr algn="just"/>
            <a:r>
              <a:rPr lang="en-US" sz="2400" dirty="0" smtClean="0"/>
              <a:t>A common task is to compare the result with expectations. For instance, we can check if the countries are clustering according to their continent using a color bar.</a:t>
            </a:r>
          </a:p>
          <a:p>
            <a:pPr algn="just"/>
            <a:r>
              <a:rPr lang="en-US" sz="2400" dirty="0" smtClean="0"/>
              <a:t>For static </a:t>
            </a:r>
            <a:r>
              <a:rPr lang="en-US" sz="2400" dirty="0" err="1" smtClean="0"/>
              <a:t>heatmap</a:t>
            </a:r>
            <a:r>
              <a:rPr lang="en-US" sz="2400" dirty="0" smtClean="0"/>
              <a:t>, a common practice is to display the exact value of each cell in numbers. Indeed, it is hard to translate a color in a precise number.</a:t>
            </a:r>
          </a:p>
          <a:p>
            <a:pPr algn="just"/>
            <a:r>
              <a:rPr lang="en-US" sz="2400" dirty="0" err="1" smtClean="0"/>
              <a:t>Heatmaps</a:t>
            </a:r>
            <a:r>
              <a:rPr lang="en-US" sz="2400" dirty="0" smtClean="0"/>
              <a:t> can also be used for time series where there is a regular pattern in time.</a:t>
            </a:r>
          </a:p>
          <a:p>
            <a:pPr algn="just"/>
            <a:r>
              <a:rPr lang="en-US" sz="2400" dirty="0" err="1" smtClean="0"/>
              <a:t>Heatmaps</a:t>
            </a:r>
            <a:r>
              <a:rPr lang="en-US" sz="2400" dirty="0" smtClean="0"/>
              <a:t> can be applied to adjacency matrix.</a:t>
            </a:r>
          </a:p>
          <a:p>
            <a:pPr algn="just"/>
            <a:endParaRPr lang="en-US" sz="24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Common</a:t>
            </a:r>
            <a:r>
              <a:rPr lang="en-US" dirty="0" smtClean="0"/>
              <a:t> mistakes</a:t>
            </a:r>
            <a:endParaRPr lang="en-US" dirty="0"/>
          </a:p>
        </p:txBody>
      </p:sp>
      <p:sp>
        <p:nvSpPr>
          <p:cNvPr id="3" name="Content Placeholder 2"/>
          <p:cNvSpPr>
            <a:spLocks noGrp="1"/>
          </p:cNvSpPr>
          <p:nvPr>
            <p:ph idx="1"/>
          </p:nvPr>
        </p:nvSpPr>
        <p:spPr/>
        <p:txBody>
          <a:bodyPr>
            <a:normAutofit/>
          </a:bodyPr>
          <a:lstStyle/>
          <a:p>
            <a:pPr algn="just"/>
            <a:r>
              <a:rPr lang="en-US" sz="2400" dirty="0" smtClean="0"/>
              <a:t>Often need to normalize your data.</a:t>
            </a:r>
          </a:p>
          <a:p>
            <a:pPr algn="just"/>
            <a:r>
              <a:rPr lang="en-US" sz="2400" dirty="0" smtClean="0"/>
              <a:t>Use cluster analysis and thus permute the rows and the columns of the matrix to place similar values near each other according to the clustering.</a:t>
            </a:r>
          </a:p>
          <a:p>
            <a:pPr algn="just"/>
            <a:r>
              <a:rPr lang="en-US" sz="2400" dirty="0" smtClean="0"/>
              <a:t>Color palette is important.</a:t>
            </a:r>
          </a:p>
          <a:p>
            <a:pPr algn="just"/>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specific examples of methods to visualize data</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609600" y="1600200"/>
            <a:ext cx="2679761" cy="45720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429000" y="1600200"/>
            <a:ext cx="5344892" cy="474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data are summarized by</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457200" y="1937285"/>
            <a:ext cx="8229600" cy="3851792"/>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Table</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661987" y="1986756"/>
            <a:ext cx="7820025" cy="375285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Pareto Chart</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457200" y="685800"/>
            <a:ext cx="8229600" cy="226668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147763" y="2934283"/>
            <a:ext cx="5786437" cy="3542717"/>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Numerical data are summarized by</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457200" y="1915451"/>
            <a:ext cx="8229600" cy="3895461"/>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Ordered Array</a:t>
            </a:r>
            <a:endParaRPr 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515628" y="1600200"/>
            <a:ext cx="8112744" cy="4525963"/>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Stem and leaf</a:t>
            </a:r>
            <a:endParaRPr 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685800" y="533400"/>
            <a:ext cx="7924800" cy="2447788"/>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371600" y="3200400"/>
            <a:ext cx="6891594" cy="3133725"/>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Cont’d…</a:t>
            </a:r>
            <a:endParaRPr lang="en-US" dirty="0"/>
          </a:p>
        </p:txBody>
      </p:sp>
      <p:pic>
        <p:nvPicPr>
          <p:cNvPr id="7170" name="Picture 2"/>
          <p:cNvPicPr>
            <a:picLocks noGrp="1" noChangeAspect="1" noChangeArrowheads="1"/>
          </p:cNvPicPr>
          <p:nvPr>
            <p:ph idx="1"/>
          </p:nvPr>
        </p:nvPicPr>
        <p:blipFill>
          <a:blip r:embed="rId3" cstate="print"/>
          <a:srcRect/>
          <a:stretch>
            <a:fillRect/>
          </a:stretch>
        </p:blipFill>
        <p:spPr bwMode="auto">
          <a:xfrm>
            <a:off x="228600" y="109297"/>
            <a:ext cx="2819400" cy="2786303"/>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5468559" y="152400"/>
            <a:ext cx="3599241" cy="2614613"/>
          </a:xfrm>
          <a:prstGeom prst="rect">
            <a:avLst/>
          </a:prstGeom>
          <a:noFill/>
          <a:ln w="9525">
            <a:noFill/>
            <a:miter lim="800000"/>
            <a:headEnd/>
            <a:tailEnd/>
          </a:ln>
        </p:spPr>
      </p:pic>
      <p:pic>
        <p:nvPicPr>
          <p:cNvPr id="7172" name="Picture 4"/>
          <p:cNvPicPr>
            <a:picLocks noChangeAspect="1" noChangeArrowheads="1"/>
          </p:cNvPicPr>
          <p:nvPr/>
        </p:nvPicPr>
        <p:blipFill>
          <a:blip r:embed="rId5" cstate="print"/>
          <a:srcRect/>
          <a:stretch>
            <a:fillRect/>
          </a:stretch>
        </p:blipFill>
        <p:spPr bwMode="auto">
          <a:xfrm>
            <a:off x="152400" y="3048000"/>
            <a:ext cx="3581400" cy="3352800"/>
          </a:xfrm>
          <a:prstGeom prst="rect">
            <a:avLst/>
          </a:prstGeom>
          <a:noFill/>
          <a:ln w="9525">
            <a:noFill/>
            <a:miter lim="800000"/>
            <a:headEnd/>
            <a:tailEnd/>
          </a:ln>
        </p:spPr>
      </p:pic>
      <p:pic>
        <p:nvPicPr>
          <p:cNvPr id="7173" name="Picture 5"/>
          <p:cNvPicPr>
            <a:picLocks noChangeAspect="1" noChangeArrowheads="1"/>
          </p:cNvPicPr>
          <p:nvPr/>
        </p:nvPicPr>
        <p:blipFill>
          <a:blip r:embed="rId6" cstate="print"/>
          <a:srcRect/>
          <a:stretch>
            <a:fillRect/>
          </a:stretch>
        </p:blipFill>
        <p:spPr bwMode="auto">
          <a:xfrm>
            <a:off x="3962400" y="3352800"/>
            <a:ext cx="4901887" cy="2700338"/>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Distribution</a:t>
            </a:r>
            <a:endParaRPr 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457200" y="1752600"/>
            <a:ext cx="8229600" cy="388620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Example</a:t>
            </a:r>
            <a:endParaRPr lang="en-US"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457200" y="762000"/>
            <a:ext cx="8229600" cy="605118"/>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1285875" y="1371600"/>
            <a:ext cx="7705725" cy="409575"/>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514350" y="1905000"/>
            <a:ext cx="8248650" cy="43053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Cont’d…</a:t>
            </a:r>
            <a:endParaRPr lang="en-US" dirty="0"/>
          </a:p>
        </p:txBody>
      </p:sp>
      <p:pic>
        <p:nvPicPr>
          <p:cNvPr id="10242" name="Picture 2"/>
          <p:cNvPicPr>
            <a:picLocks noGrp="1" noChangeAspect="1" noChangeArrowheads="1"/>
          </p:cNvPicPr>
          <p:nvPr>
            <p:ph idx="1"/>
          </p:nvPr>
        </p:nvPicPr>
        <p:blipFill>
          <a:blip r:embed="rId2" cstate="print"/>
          <a:srcRect/>
          <a:stretch>
            <a:fillRect/>
          </a:stretch>
        </p:blipFill>
        <p:spPr bwMode="auto">
          <a:xfrm>
            <a:off x="304800" y="1600200"/>
            <a:ext cx="8534400" cy="452596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smtClean="0"/>
              <a:t>Line Chart</a:t>
            </a:r>
            <a:endParaRPr lang="en-US" sz="4000" dirty="0"/>
          </a:p>
        </p:txBody>
      </p:sp>
      <p:sp>
        <p:nvSpPr>
          <p:cNvPr id="3" name="Content Placeholder 2"/>
          <p:cNvSpPr>
            <a:spLocks noGrp="1"/>
          </p:cNvSpPr>
          <p:nvPr>
            <p:ph idx="1"/>
          </p:nvPr>
        </p:nvSpPr>
        <p:spPr>
          <a:xfrm>
            <a:off x="457200" y="914400"/>
            <a:ext cx="8229600" cy="5334000"/>
          </a:xfrm>
        </p:spPr>
        <p:txBody>
          <a:bodyPr>
            <a:normAutofit/>
          </a:bodyPr>
          <a:lstStyle/>
          <a:p>
            <a:pPr algn="just"/>
            <a:r>
              <a:rPr lang="en-US" sz="2400" dirty="0" smtClean="0"/>
              <a:t>A line chart or line graph displays the evolution of one or several numeric variables. Data points are connected by straight line segments. It is similar to a scatter plot except that the measurement points are ordered (typically by their x-axis value) and joined with straight line segments. A line chart is often used to visualize a trend in data over intervals of time – a time series – thus the line is often drawn chronologically.</a:t>
            </a:r>
          </a:p>
          <a:p>
            <a:pPr algn="just">
              <a:buNone/>
            </a:pPr>
            <a:r>
              <a:rPr lang="en-US" sz="2400" dirty="0" smtClean="0"/>
              <a:t>      The following example shows the evolution of the </a:t>
            </a:r>
            <a:r>
              <a:rPr lang="en-US" sz="2400" dirty="0" err="1" smtClean="0"/>
              <a:t>bitcoin</a:t>
            </a:r>
            <a:r>
              <a:rPr lang="en-US" sz="2400" dirty="0" smtClean="0"/>
              <a:t> price between April 2013 and April 2018. </a:t>
            </a:r>
          </a:p>
        </p:txBody>
      </p:sp>
      <p:pic>
        <p:nvPicPr>
          <p:cNvPr id="4" name="Picture 3" descr="unnamed-chunk-1-1.png"/>
          <p:cNvPicPr>
            <a:picLocks noChangeAspect="1"/>
          </p:cNvPicPr>
          <p:nvPr/>
        </p:nvPicPr>
        <p:blipFill>
          <a:blip r:embed="rId2" cstate="print"/>
          <a:stretch>
            <a:fillRect/>
          </a:stretch>
        </p:blipFill>
        <p:spPr>
          <a:xfrm>
            <a:off x="3505200" y="4419600"/>
            <a:ext cx="50292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Frequency</a:t>
            </a:r>
            <a:endParaRPr lang="en-US" dirty="0"/>
          </a:p>
        </p:txBody>
      </p:sp>
      <p:pic>
        <p:nvPicPr>
          <p:cNvPr id="11266" name="Picture 2"/>
          <p:cNvPicPr>
            <a:picLocks noGrp="1" noChangeAspect="1" noChangeArrowheads="1"/>
          </p:cNvPicPr>
          <p:nvPr>
            <p:ph idx="1"/>
          </p:nvPr>
        </p:nvPicPr>
        <p:blipFill>
          <a:blip r:embed="rId2" cstate="print"/>
          <a:srcRect/>
          <a:stretch>
            <a:fillRect/>
          </a:stretch>
        </p:blipFill>
        <p:spPr bwMode="auto">
          <a:xfrm>
            <a:off x="457200" y="1695910"/>
            <a:ext cx="8229600" cy="4334543"/>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do we use Frequency Distribution?</a:t>
            </a:r>
            <a:endParaRPr lang="en-US" dirty="0"/>
          </a:p>
        </p:txBody>
      </p:sp>
      <p:pic>
        <p:nvPicPr>
          <p:cNvPr id="12290" name="Picture 2"/>
          <p:cNvPicPr>
            <a:picLocks noGrp="1" noChangeAspect="1" noChangeArrowheads="1"/>
          </p:cNvPicPr>
          <p:nvPr>
            <p:ph idx="1"/>
          </p:nvPr>
        </p:nvPicPr>
        <p:blipFill>
          <a:blip r:embed="rId2" cstate="print"/>
          <a:srcRect/>
          <a:stretch>
            <a:fillRect/>
          </a:stretch>
        </p:blipFill>
        <p:spPr bwMode="auto">
          <a:xfrm>
            <a:off x="457200" y="2286000"/>
            <a:ext cx="8229600" cy="2874849"/>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a:t>
            </a:r>
            <a:endParaRPr lang="en-US" dirty="0"/>
          </a:p>
        </p:txBody>
      </p:sp>
      <p:pic>
        <p:nvPicPr>
          <p:cNvPr id="13315" name="Picture 3"/>
          <p:cNvPicPr>
            <a:picLocks noGrp="1" noChangeAspect="1" noChangeArrowheads="1"/>
          </p:cNvPicPr>
          <p:nvPr>
            <p:ph idx="1"/>
          </p:nvPr>
        </p:nvPicPr>
        <p:blipFill>
          <a:blip r:embed="rId2" cstate="print"/>
          <a:srcRect/>
          <a:stretch>
            <a:fillRect/>
          </a:stretch>
        </p:blipFill>
        <p:spPr bwMode="auto">
          <a:xfrm>
            <a:off x="457200" y="2209801"/>
            <a:ext cx="8229600" cy="2981072"/>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Histogram</a:t>
            </a:r>
            <a:endParaRPr lang="en-US" dirty="0"/>
          </a:p>
        </p:txBody>
      </p:sp>
      <p:pic>
        <p:nvPicPr>
          <p:cNvPr id="14338" name="Picture 2"/>
          <p:cNvPicPr>
            <a:picLocks noGrp="1" noChangeAspect="1" noChangeArrowheads="1"/>
          </p:cNvPicPr>
          <p:nvPr>
            <p:ph idx="1"/>
          </p:nvPr>
        </p:nvPicPr>
        <p:blipFill>
          <a:blip r:embed="rId2" cstate="print"/>
          <a:srcRect/>
          <a:stretch>
            <a:fillRect/>
          </a:stretch>
        </p:blipFill>
        <p:spPr bwMode="auto">
          <a:xfrm>
            <a:off x="457200" y="762000"/>
            <a:ext cx="8229600" cy="19812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1219200" y="2895600"/>
            <a:ext cx="6657975" cy="3378046"/>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Polygon</a:t>
            </a:r>
            <a:endParaRPr lang="en-US" dirty="0"/>
          </a:p>
        </p:txBody>
      </p:sp>
      <p:pic>
        <p:nvPicPr>
          <p:cNvPr id="15362" name="Picture 2"/>
          <p:cNvPicPr>
            <a:picLocks noGrp="1" noChangeAspect="1" noChangeArrowheads="1"/>
          </p:cNvPicPr>
          <p:nvPr>
            <p:ph idx="1"/>
          </p:nvPr>
        </p:nvPicPr>
        <p:blipFill>
          <a:blip r:embed="rId2" cstate="print"/>
          <a:srcRect/>
          <a:stretch>
            <a:fillRect/>
          </a:stretch>
        </p:blipFill>
        <p:spPr bwMode="auto">
          <a:xfrm>
            <a:off x="457200" y="685801"/>
            <a:ext cx="8229600" cy="22098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819150" y="2895600"/>
            <a:ext cx="7258050" cy="375918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Ogive</a:t>
            </a:r>
            <a:r>
              <a:rPr lang="en-US" dirty="0" smtClean="0"/>
              <a:t> (Cumulative % Polygon)</a:t>
            </a:r>
            <a:endParaRPr lang="en-US"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457200" y="1608178"/>
            <a:ext cx="8229600" cy="4510007"/>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2270</TotalTime>
  <Words>2078</Words>
  <Application>Microsoft Office PowerPoint</Application>
  <PresentationFormat>On-screen Show (4:3)</PresentationFormat>
  <Paragraphs>302</Paragraphs>
  <Slides>95</Slides>
  <Notes>1</Notes>
  <HiddenSlides>0</HiddenSlides>
  <MMClips>1</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Data Visualization</vt:lpstr>
      <vt:lpstr>What is Data Visualization?</vt:lpstr>
      <vt:lpstr>What is Visualization and Data Mining?</vt:lpstr>
      <vt:lpstr>The benefits of Data Visualization</vt:lpstr>
      <vt:lpstr>Cont’d…</vt:lpstr>
      <vt:lpstr>The different types of visualizations</vt:lpstr>
      <vt:lpstr>Common types of data visualization</vt:lpstr>
      <vt:lpstr>More specific examples of methods to visualize data</vt:lpstr>
      <vt:lpstr>Line Chart</vt:lpstr>
      <vt:lpstr>Cont’d…</vt:lpstr>
      <vt:lpstr>Variation</vt:lpstr>
      <vt:lpstr>When to Use a Line Chart</vt:lpstr>
      <vt:lpstr>Common caveats</vt:lpstr>
      <vt:lpstr>Cont’d…</vt:lpstr>
      <vt:lpstr>Cont’d…</vt:lpstr>
      <vt:lpstr>Pie Chart</vt:lpstr>
      <vt:lpstr>Cont’d…</vt:lpstr>
      <vt:lpstr>When to Use a Pie Chart</vt:lpstr>
      <vt:lpstr>Tips for Creating Pie Charts</vt:lpstr>
      <vt:lpstr>Cont’d…</vt:lpstr>
      <vt:lpstr>Cont’d…</vt:lpstr>
      <vt:lpstr>Cont’d…</vt:lpstr>
      <vt:lpstr>Bar Chart</vt:lpstr>
      <vt:lpstr>Example</vt:lpstr>
      <vt:lpstr>When to Use</vt:lpstr>
      <vt:lpstr>Variations</vt:lpstr>
      <vt:lpstr>Cont’d…</vt:lpstr>
      <vt:lpstr>Cont’d…</vt:lpstr>
      <vt:lpstr>Best Practices for Designing Bar Charts</vt:lpstr>
      <vt:lpstr>Cont’d…</vt:lpstr>
      <vt:lpstr>Cont’d…</vt:lpstr>
      <vt:lpstr>Histogram</vt:lpstr>
      <vt:lpstr>Example</vt:lpstr>
      <vt:lpstr>What for</vt:lpstr>
      <vt:lpstr>Multimodal Distribution</vt:lpstr>
      <vt:lpstr>Cont’d…</vt:lpstr>
      <vt:lpstr>Cont’d…</vt:lpstr>
      <vt:lpstr>Cont’d…</vt:lpstr>
      <vt:lpstr>What for</vt:lpstr>
      <vt:lpstr>Variation</vt:lpstr>
      <vt:lpstr>Common mistakes</vt:lpstr>
      <vt:lpstr>Slide 42</vt:lpstr>
      <vt:lpstr>What is a Kernel?</vt:lpstr>
      <vt:lpstr>Kernel Functions</vt:lpstr>
      <vt:lpstr>Statistical Estimation</vt:lpstr>
      <vt:lpstr>Kernel Density Estimation</vt:lpstr>
      <vt:lpstr>What is Kernel Density Estimation?</vt:lpstr>
      <vt:lpstr>KDE and Histogram</vt:lpstr>
      <vt:lpstr>Constructing a Kernel Density Estimate</vt:lpstr>
      <vt:lpstr>Use</vt:lpstr>
      <vt:lpstr>Density</vt:lpstr>
      <vt:lpstr>What for</vt:lpstr>
      <vt:lpstr>Cont’d…</vt:lpstr>
      <vt:lpstr>Variation</vt:lpstr>
      <vt:lpstr>Common mistakes</vt:lpstr>
      <vt:lpstr>Ridgeline Plot</vt:lpstr>
      <vt:lpstr>Example</vt:lpstr>
      <vt:lpstr>What for</vt:lpstr>
      <vt:lpstr>Variation</vt:lpstr>
      <vt:lpstr>Cont’d…</vt:lpstr>
      <vt:lpstr>Common mistakes</vt:lpstr>
      <vt:lpstr>Boxplot</vt:lpstr>
      <vt:lpstr>Boxplot Anatomy</vt:lpstr>
      <vt:lpstr>Cont’d…</vt:lpstr>
      <vt:lpstr>Adding jitter</vt:lpstr>
      <vt:lpstr>Violin Plot</vt:lpstr>
      <vt:lpstr>Example</vt:lpstr>
      <vt:lpstr>What for</vt:lpstr>
      <vt:lpstr>Variation</vt:lpstr>
      <vt:lpstr>Cont’d…</vt:lpstr>
      <vt:lpstr>Cont’d…</vt:lpstr>
      <vt:lpstr>Scatter Plot</vt:lpstr>
      <vt:lpstr>What for</vt:lpstr>
      <vt:lpstr>Cont’d…</vt:lpstr>
      <vt:lpstr>Cont’d…</vt:lpstr>
      <vt:lpstr>Heat Map</vt:lpstr>
      <vt:lpstr>Example</vt:lpstr>
      <vt:lpstr>Variation</vt:lpstr>
      <vt:lpstr>Common mistakes</vt:lpstr>
      <vt:lpstr>Categorical data are summarized by</vt:lpstr>
      <vt:lpstr>Summary Table</vt:lpstr>
      <vt:lpstr>Pareto Chart</vt:lpstr>
      <vt:lpstr>Numerical data are summarized by</vt:lpstr>
      <vt:lpstr>Ordered Array</vt:lpstr>
      <vt:lpstr>Stem and leaf</vt:lpstr>
      <vt:lpstr>Cont’d…</vt:lpstr>
      <vt:lpstr>Frequency Distribution</vt:lpstr>
      <vt:lpstr>Example</vt:lpstr>
      <vt:lpstr>Cont’d…</vt:lpstr>
      <vt:lpstr>Cumulative Frequency</vt:lpstr>
      <vt:lpstr>Why do we use Frequency Distribution?</vt:lpstr>
      <vt:lpstr>Some Tips</vt:lpstr>
      <vt:lpstr>Histogram</vt:lpstr>
      <vt:lpstr>Polygon</vt:lpstr>
      <vt:lpstr>Ogive (Cumulative % Polygon)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Ayan Seal</dc:creator>
  <cp:lastModifiedBy>Windows User</cp:lastModifiedBy>
  <cp:revision>182</cp:revision>
  <dcterms:created xsi:type="dcterms:W3CDTF">2006-08-16T00:00:00Z</dcterms:created>
  <dcterms:modified xsi:type="dcterms:W3CDTF">2022-08-09T03:52:32Z</dcterms:modified>
</cp:coreProperties>
</file>